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48" r:id="rId1"/>
  </p:sldMasterIdLst>
  <p:notesMasterIdLst>
    <p:notesMasterId r:id="rId25"/>
  </p:notesMasterIdLst>
  <p:sldIdLst>
    <p:sldId id="339" r:id="rId2"/>
    <p:sldId id="360" r:id="rId3"/>
    <p:sldId id="361" r:id="rId4"/>
    <p:sldId id="362" r:id="rId5"/>
    <p:sldId id="363" r:id="rId6"/>
    <p:sldId id="364" r:id="rId7"/>
    <p:sldId id="365" r:id="rId8"/>
    <p:sldId id="366" r:id="rId9"/>
    <p:sldId id="367" r:id="rId10"/>
    <p:sldId id="368" r:id="rId11"/>
    <p:sldId id="370" r:id="rId12"/>
    <p:sldId id="369" r:id="rId13"/>
    <p:sldId id="371" r:id="rId14"/>
    <p:sldId id="372" r:id="rId15"/>
    <p:sldId id="373" r:id="rId16"/>
    <p:sldId id="374" r:id="rId17"/>
    <p:sldId id="375" r:id="rId18"/>
    <p:sldId id="378" r:id="rId19"/>
    <p:sldId id="357" r:id="rId20"/>
    <p:sldId id="359" r:id="rId21"/>
    <p:sldId id="377" r:id="rId22"/>
    <p:sldId id="376" r:id="rId23"/>
    <p:sldId id="358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без заголовка" id="{2F9ABE01-BB44-42E5-93E8-412266D7A0FB}">
          <p14:sldIdLst>
            <p14:sldId id="33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70"/>
            <p14:sldId id="369"/>
            <p14:sldId id="371"/>
            <p14:sldId id="372"/>
            <p14:sldId id="373"/>
            <p14:sldId id="374"/>
            <p14:sldId id="375"/>
            <p14:sldId id="378"/>
            <p14:sldId id="357"/>
            <p14:sldId id="359"/>
            <p14:sldId id="377"/>
            <p14:sldId id="376"/>
            <p14:sldId id="3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F68C68"/>
    <a:srgbClr val="00B050"/>
    <a:srgbClr val="2E75B6"/>
    <a:srgbClr val="BFBFBF"/>
    <a:srgbClr val="FFFFA8"/>
    <a:srgbClr val="FFFFA3"/>
    <a:srgbClr val="FFC000"/>
    <a:srgbClr val="AFAF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41" autoAdjust="0"/>
    <p:restoredTop sz="81931" autoAdjust="0"/>
  </p:normalViewPr>
  <p:slideViewPr>
    <p:cSldViewPr snapToGrid="0">
      <p:cViewPr varScale="1">
        <p:scale>
          <a:sx n="94" d="100"/>
          <a:sy n="94" d="100"/>
        </p:scale>
        <p:origin x="1638" y="7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3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4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&#1050;&#1085;&#1080;&#1075;&#1072;3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926267281105992E-2"/>
          <c:y val="5.4580014725382361E-2"/>
          <c:w val="0.84759856630824371"/>
          <c:h val="0.84698166967451649"/>
        </c:manualLayout>
      </c:layout>
      <c:scatterChart>
        <c:scatterStyle val="smoothMarker"/>
        <c:varyColors val="0"/>
        <c:ser>
          <c:idx val="1"/>
          <c:order val="0"/>
          <c:tx>
            <c:strRef>
              <c:f>Лист2!$C$1</c:f>
              <c:strCache>
                <c:ptCount val="1"/>
                <c:pt idx="0">
                  <c:v>Дебит жидкости (И)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Лист2!$A$2:$A$82</c:f>
              <c:numCache>
                <c:formatCode>m/d/yyyy</c:formatCode>
                <c:ptCount val="81"/>
                <c:pt idx="0">
                  <c:v>42125</c:v>
                </c:pt>
                <c:pt idx="1">
                  <c:v>42156</c:v>
                </c:pt>
                <c:pt idx="2">
                  <c:v>42186</c:v>
                </c:pt>
                <c:pt idx="3">
                  <c:v>42217</c:v>
                </c:pt>
                <c:pt idx="4">
                  <c:v>42248</c:v>
                </c:pt>
                <c:pt idx="5">
                  <c:v>42278</c:v>
                </c:pt>
                <c:pt idx="6">
                  <c:v>42309</c:v>
                </c:pt>
                <c:pt idx="7">
                  <c:v>42339</c:v>
                </c:pt>
                <c:pt idx="8">
                  <c:v>42370</c:v>
                </c:pt>
                <c:pt idx="9">
                  <c:v>42401</c:v>
                </c:pt>
                <c:pt idx="10">
                  <c:v>42430</c:v>
                </c:pt>
                <c:pt idx="11">
                  <c:v>42461</c:v>
                </c:pt>
                <c:pt idx="12">
                  <c:v>42491</c:v>
                </c:pt>
                <c:pt idx="13">
                  <c:v>42522</c:v>
                </c:pt>
                <c:pt idx="14">
                  <c:v>42552</c:v>
                </c:pt>
                <c:pt idx="15">
                  <c:v>42583</c:v>
                </c:pt>
                <c:pt idx="16">
                  <c:v>42614</c:v>
                </c:pt>
                <c:pt idx="17">
                  <c:v>42644</c:v>
                </c:pt>
                <c:pt idx="18">
                  <c:v>42675</c:v>
                </c:pt>
                <c:pt idx="19">
                  <c:v>42705</c:v>
                </c:pt>
                <c:pt idx="20">
                  <c:v>42736</c:v>
                </c:pt>
                <c:pt idx="21">
                  <c:v>42767</c:v>
                </c:pt>
                <c:pt idx="22">
                  <c:v>42795</c:v>
                </c:pt>
                <c:pt idx="23">
                  <c:v>42826</c:v>
                </c:pt>
                <c:pt idx="24">
                  <c:v>42856</c:v>
                </c:pt>
                <c:pt idx="25">
                  <c:v>42887</c:v>
                </c:pt>
                <c:pt idx="26">
                  <c:v>42917</c:v>
                </c:pt>
                <c:pt idx="27">
                  <c:v>42948</c:v>
                </c:pt>
                <c:pt idx="28">
                  <c:v>42979</c:v>
                </c:pt>
                <c:pt idx="29">
                  <c:v>43009</c:v>
                </c:pt>
                <c:pt idx="30">
                  <c:v>43040</c:v>
                </c:pt>
                <c:pt idx="31">
                  <c:v>43070</c:v>
                </c:pt>
                <c:pt idx="32">
                  <c:v>43101</c:v>
                </c:pt>
                <c:pt idx="33">
                  <c:v>43132</c:v>
                </c:pt>
                <c:pt idx="34">
                  <c:v>43160</c:v>
                </c:pt>
                <c:pt idx="35">
                  <c:v>43191</c:v>
                </c:pt>
                <c:pt idx="36">
                  <c:v>43221</c:v>
                </c:pt>
                <c:pt idx="37">
                  <c:v>43252</c:v>
                </c:pt>
                <c:pt idx="38">
                  <c:v>43282</c:v>
                </c:pt>
                <c:pt idx="39">
                  <c:v>43313</c:v>
                </c:pt>
                <c:pt idx="40">
                  <c:v>43344</c:v>
                </c:pt>
                <c:pt idx="41">
                  <c:v>43374</c:v>
                </c:pt>
                <c:pt idx="42">
                  <c:v>43405</c:v>
                </c:pt>
                <c:pt idx="43">
                  <c:v>43435</c:v>
                </c:pt>
                <c:pt idx="44">
                  <c:v>43466</c:v>
                </c:pt>
                <c:pt idx="45">
                  <c:v>43497</c:v>
                </c:pt>
                <c:pt idx="46">
                  <c:v>43525</c:v>
                </c:pt>
                <c:pt idx="47">
                  <c:v>43556</c:v>
                </c:pt>
                <c:pt idx="48">
                  <c:v>43586</c:v>
                </c:pt>
                <c:pt idx="49">
                  <c:v>43617</c:v>
                </c:pt>
                <c:pt idx="50">
                  <c:v>43647</c:v>
                </c:pt>
                <c:pt idx="51">
                  <c:v>43678</c:v>
                </c:pt>
                <c:pt idx="52">
                  <c:v>43709</c:v>
                </c:pt>
                <c:pt idx="53">
                  <c:v>43739</c:v>
                </c:pt>
                <c:pt idx="54">
                  <c:v>43770</c:v>
                </c:pt>
                <c:pt idx="55">
                  <c:v>43800</c:v>
                </c:pt>
                <c:pt idx="56">
                  <c:v>43831</c:v>
                </c:pt>
                <c:pt idx="57">
                  <c:v>43862</c:v>
                </c:pt>
                <c:pt idx="58">
                  <c:v>43891</c:v>
                </c:pt>
                <c:pt idx="59">
                  <c:v>43922</c:v>
                </c:pt>
                <c:pt idx="60">
                  <c:v>43952</c:v>
                </c:pt>
                <c:pt idx="61">
                  <c:v>43983</c:v>
                </c:pt>
                <c:pt idx="62">
                  <c:v>44013</c:v>
                </c:pt>
                <c:pt idx="63">
                  <c:v>44044</c:v>
                </c:pt>
                <c:pt idx="64">
                  <c:v>44075</c:v>
                </c:pt>
                <c:pt idx="65">
                  <c:v>44105</c:v>
                </c:pt>
                <c:pt idx="66">
                  <c:v>44136</c:v>
                </c:pt>
                <c:pt idx="67">
                  <c:v>44166</c:v>
                </c:pt>
                <c:pt idx="68">
                  <c:v>44197</c:v>
                </c:pt>
                <c:pt idx="69">
                  <c:v>44228</c:v>
                </c:pt>
                <c:pt idx="70">
                  <c:v>44256</c:v>
                </c:pt>
                <c:pt idx="71">
                  <c:v>44287</c:v>
                </c:pt>
                <c:pt idx="72">
                  <c:v>44317</c:v>
                </c:pt>
                <c:pt idx="73">
                  <c:v>44348</c:v>
                </c:pt>
                <c:pt idx="74">
                  <c:v>44378</c:v>
                </c:pt>
                <c:pt idx="75">
                  <c:v>44409</c:v>
                </c:pt>
                <c:pt idx="76">
                  <c:v>44440</c:v>
                </c:pt>
                <c:pt idx="77">
                  <c:v>44470</c:v>
                </c:pt>
                <c:pt idx="78">
                  <c:v>44501</c:v>
                </c:pt>
                <c:pt idx="79">
                  <c:v>44531</c:v>
                </c:pt>
                <c:pt idx="80">
                  <c:v>44562</c:v>
                </c:pt>
              </c:numCache>
            </c:numRef>
          </c:xVal>
          <c:yVal>
            <c:numRef>
              <c:f>Лист2!$C$2:$C$82</c:f>
              <c:numCache>
                <c:formatCode>General</c:formatCode>
                <c:ptCount val="81"/>
                <c:pt idx="0">
                  <c:v>9504.9390240299999</c:v>
                </c:pt>
                <c:pt idx="1">
                  <c:v>9623.8611929500003</c:v>
                </c:pt>
                <c:pt idx="2">
                  <c:v>9917.5114214000005</c:v>
                </c:pt>
                <c:pt idx="3">
                  <c:v>9828.6149499999992</c:v>
                </c:pt>
                <c:pt idx="4">
                  <c:v>10011.122614509901</c:v>
                </c:pt>
                <c:pt idx="5">
                  <c:v>9659.0471861000005</c:v>
                </c:pt>
                <c:pt idx="6">
                  <c:v>9023.7804913199998</c:v>
                </c:pt>
                <c:pt idx="7">
                  <c:v>9454.0966492700009</c:v>
                </c:pt>
                <c:pt idx="8">
                  <c:v>9218.9191726299996</c:v>
                </c:pt>
                <c:pt idx="9">
                  <c:v>9027.6775776899995</c:v>
                </c:pt>
                <c:pt idx="10">
                  <c:v>8892.4285509799993</c:v>
                </c:pt>
                <c:pt idx="11">
                  <c:v>8789.2253992599908</c:v>
                </c:pt>
                <c:pt idx="12">
                  <c:v>8490.9278975899997</c:v>
                </c:pt>
                <c:pt idx="13">
                  <c:v>8592.8595415399996</c:v>
                </c:pt>
                <c:pt idx="14">
                  <c:v>8850.0318622899995</c:v>
                </c:pt>
                <c:pt idx="15">
                  <c:v>8984.5854187000004</c:v>
                </c:pt>
                <c:pt idx="16">
                  <c:v>8950.4855300599993</c:v>
                </c:pt>
                <c:pt idx="17">
                  <c:v>8819.2015857700007</c:v>
                </c:pt>
                <c:pt idx="18">
                  <c:v>8932.3580197699994</c:v>
                </c:pt>
                <c:pt idx="19">
                  <c:v>9100.1183432500002</c:v>
                </c:pt>
                <c:pt idx="20">
                  <c:v>9214.6443475699998</c:v>
                </c:pt>
                <c:pt idx="21">
                  <c:v>8952.6700675600005</c:v>
                </c:pt>
                <c:pt idx="22">
                  <c:v>9076.7319314899996</c:v>
                </c:pt>
                <c:pt idx="23">
                  <c:v>9090.5412822399994</c:v>
                </c:pt>
                <c:pt idx="24">
                  <c:v>9141.4577627599992</c:v>
                </c:pt>
                <c:pt idx="25">
                  <c:v>9281.8769264599996</c:v>
                </c:pt>
                <c:pt idx="26">
                  <c:v>9294.3625923799991</c:v>
                </c:pt>
                <c:pt idx="27">
                  <c:v>9451.1400156599993</c:v>
                </c:pt>
                <c:pt idx="28">
                  <c:v>9196.6365618199998</c:v>
                </c:pt>
                <c:pt idx="29">
                  <c:v>9055.6523551200007</c:v>
                </c:pt>
                <c:pt idx="30">
                  <c:v>9099.5582632400001</c:v>
                </c:pt>
                <c:pt idx="31">
                  <c:v>8904.19813556999</c:v>
                </c:pt>
                <c:pt idx="32">
                  <c:v>9282.0231948199998</c:v>
                </c:pt>
                <c:pt idx="33">
                  <c:v>9247.8881640899999</c:v>
                </c:pt>
                <c:pt idx="34">
                  <c:v>9298.4464949599896</c:v>
                </c:pt>
                <c:pt idx="35">
                  <c:v>9401.9665499300008</c:v>
                </c:pt>
                <c:pt idx="36">
                  <c:v>9203.6834134199999</c:v>
                </c:pt>
                <c:pt idx="37">
                  <c:v>9012.5624644399995</c:v>
                </c:pt>
                <c:pt idx="38">
                  <c:v>8904.7320842499994</c:v>
                </c:pt>
                <c:pt idx="39">
                  <c:v>9275.6107879600004</c:v>
                </c:pt>
                <c:pt idx="40">
                  <c:v>9127.0703389999999</c:v>
                </c:pt>
                <c:pt idx="41">
                  <c:v>9515.7797667299892</c:v>
                </c:pt>
                <c:pt idx="42">
                  <c:v>9640.9025205399994</c:v>
                </c:pt>
                <c:pt idx="43">
                  <c:v>9597.2635819899897</c:v>
                </c:pt>
                <c:pt idx="44">
                  <c:v>8847.6096735899991</c:v>
                </c:pt>
                <c:pt idx="45">
                  <c:v>9304.6385562600008</c:v>
                </c:pt>
                <c:pt idx="46">
                  <c:v>9078.6139249099997</c:v>
                </c:pt>
                <c:pt idx="47">
                  <c:v>9442.1905219300006</c:v>
                </c:pt>
                <c:pt idx="48">
                  <c:v>9894.3684070299896</c:v>
                </c:pt>
                <c:pt idx="49">
                  <c:v>9530.09734321</c:v>
                </c:pt>
                <c:pt idx="50">
                  <c:v>9567.2974190900004</c:v>
                </c:pt>
                <c:pt idx="51">
                  <c:v>9820.53287438999</c:v>
                </c:pt>
                <c:pt idx="52">
                  <c:v>10107.8010865</c:v>
                </c:pt>
                <c:pt idx="53">
                  <c:v>10191.77115819</c:v>
                </c:pt>
                <c:pt idx="54">
                  <c:v>10709.58823041</c:v>
                </c:pt>
                <c:pt idx="55">
                  <c:v>10741.8236547699</c:v>
                </c:pt>
                <c:pt idx="56">
                  <c:v>10404.01473691</c:v>
                </c:pt>
                <c:pt idx="57">
                  <c:v>10500.18950443</c:v>
                </c:pt>
                <c:pt idx="58">
                  <c:v>10715.34477978</c:v>
                </c:pt>
                <c:pt idx="59">
                  <c:v>11057.23528726</c:v>
                </c:pt>
                <c:pt idx="60">
                  <c:v>10941.2156013399</c:v>
                </c:pt>
                <c:pt idx="61">
                  <c:v>11025.0613431499</c:v>
                </c:pt>
                <c:pt idx="62">
                  <c:v>10526.42681176</c:v>
                </c:pt>
                <c:pt idx="63">
                  <c:v>10939.39449936</c:v>
                </c:pt>
                <c:pt idx="64">
                  <c:v>10739.918080490001</c:v>
                </c:pt>
                <c:pt idx="65">
                  <c:v>10647.12103074</c:v>
                </c:pt>
                <c:pt idx="66">
                  <c:v>10894.19228657</c:v>
                </c:pt>
                <c:pt idx="67">
                  <c:v>10546.02405847</c:v>
                </c:pt>
                <c:pt idx="68">
                  <c:v>11177.235394920001</c:v>
                </c:pt>
                <c:pt idx="69">
                  <c:v>11242.85563688</c:v>
                </c:pt>
                <c:pt idx="70">
                  <c:v>11788.2928444299</c:v>
                </c:pt>
                <c:pt idx="71">
                  <c:v>11996.863631049901</c:v>
                </c:pt>
                <c:pt idx="72">
                  <c:v>12338.77791579</c:v>
                </c:pt>
                <c:pt idx="73">
                  <c:v>11806.607551249999</c:v>
                </c:pt>
                <c:pt idx="74">
                  <c:v>12411.922311959999</c:v>
                </c:pt>
                <c:pt idx="75">
                  <c:v>12543.124181900001</c:v>
                </c:pt>
                <c:pt idx="76">
                  <c:v>12084.023319829999</c:v>
                </c:pt>
                <c:pt idx="77">
                  <c:v>11716.248304770001</c:v>
                </c:pt>
                <c:pt idx="78">
                  <c:v>11383.0098829</c:v>
                </c:pt>
                <c:pt idx="79">
                  <c:v>11038.917707070001</c:v>
                </c:pt>
                <c:pt idx="80">
                  <c:v>11448.046631929999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BB1-4624-979C-3A4C6EBABD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11211135"/>
        <c:axId val="311224031"/>
      </c:scatterChart>
      <c:scatterChart>
        <c:scatterStyle val="smoothMarker"/>
        <c:varyColors val="0"/>
        <c:ser>
          <c:idx val="2"/>
          <c:order val="1"/>
          <c:tx>
            <c:strRef>
              <c:f>Лист2!$B$1</c:f>
              <c:strCache>
                <c:ptCount val="1"/>
                <c:pt idx="0">
                  <c:v>Дебит нефти (И)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Лист2!$A$2:$A$82</c:f>
              <c:numCache>
                <c:formatCode>m/d/yyyy</c:formatCode>
                <c:ptCount val="81"/>
                <c:pt idx="0">
                  <c:v>42125</c:v>
                </c:pt>
                <c:pt idx="1">
                  <c:v>42156</c:v>
                </c:pt>
                <c:pt idx="2">
                  <c:v>42186</c:v>
                </c:pt>
                <c:pt idx="3">
                  <c:v>42217</c:v>
                </c:pt>
                <c:pt idx="4">
                  <c:v>42248</c:v>
                </c:pt>
                <c:pt idx="5">
                  <c:v>42278</c:v>
                </c:pt>
                <c:pt idx="6">
                  <c:v>42309</c:v>
                </c:pt>
                <c:pt idx="7">
                  <c:v>42339</c:v>
                </c:pt>
                <c:pt idx="8">
                  <c:v>42370</c:v>
                </c:pt>
                <c:pt idx="9">
                  <c:v>42401</c:v>
                </c:pt>
                <c:pt idx="10">
                  <c:v>42430</c:v>
                </c:pt>
                <c:pt idx="11">
                  <c:v>42461</c:v>
                </c:pt>
                <c:pt idx="12">
                  <c:v>42491</c:v>
                </c:pt>
                <c:pt idx="13">
                  <c:v>42522</c:v>
                </c:pt>
                <c:pt idx="14">
                  <c:v>42552</c:v>
                </c:pt>
                <c:pt idx="15">
                  <c:v>42583</c:v>
                </c:pt>
                <c:pt idx="16">
                  <c:v>42614</c:v>
                </c:pt>
                <c:pt idx="17">
                  <c:v>42644</c:v>
                </c:pt>
                <c:pt idx="18">
                  <c:v>42675</c:v>
                </c:pt>
                <c:pt idx="19">
                  <c:v>42705</c:v>
                </c:pt>
                <c:pt idx="20">
                  <c:v>42736</c:v>
                </c:pt>
                <c:pt idx="21">
                  <c:v>42767</c:v>
                </c:pt>
                <c:pt idx="22">
                  <c:v>42795</c:v>
                </c:pt>
                <c:pt idx="23">
                  <c:v>42826</c:v>
                </c:pt>
                <c:pt idx="24">
                  <c:v>42856</c:v>
                </c:pt>
                <c:pt idx="25">
                  <c:v>42887</c:v>
                </c:pt>
                <c:pt idx="26">
                  <c:v>42917</c:v>
                </c:pt>
                <c:pt idx="27">
                  <c:v>42948</c:v>
                </c:pt>
                <c:pt idx="28">
                  <c:v>42979</c:v>
                </c:pt>
                <c:pt idx="29">
                  <c:v>43009</c:v>
                </c:pt>
                <c:pt idx="30">
                  <c:v>43040</c:v>
                </c:pt>
                <c:pt idx="31">
                  <c:v>43070</c:v>
                </c:pt>
                <c:pt idx="32">
                  <c:v>43101</c:v>
                </c:pt>
                <c:pt idx="33">
                  <c:v>43132</c:v>
                </c:pt>
                <c:pt idx="34">
                  <c:v>43160</c:v>
                </c:pt>
                <c:pt idx="35">
                  <c:v>43191</c:v>
                </c:pt>
                <c:pt idx="36">
                  <c:v>43221</c:v>
                </c:pt>
                <c:pt idx="37">
                  <c:v>43252</c:v>
                </c:pt>
                <c:pt idx="38">
                  <c:v>43282</c:v>
                </c:pt>
                <c:pt idx="39">
                  <c:v>43313</c:v>
                </c:pt>
                <c:pt idx="40">
                  <c:v>43344</c:v>
                </c:pt>
                <c:pt idx="41">
                  <c:v>43374</c:v>
                </c:pt>
                <c:pt idx="42">
                  <c:v>43405</c:v>
                </c:pt>
                <c:pt idx="43">
                  <c:v>43435</c:v>
                </c:pt>
                <c:pt idx="44">
                  <c:v>43466</c:v>
                </c:pt>
                <c:pt idx="45">
                  <c:v>43497</c:v>
                </c:pt>
                <c:pt idx="46">
                  <c:v>43525</c:v>
                </c:pt>
                <c:pt idx="47">
                  <c:v>43556</c:v>
                </c:pt>
                <c:pt idx="48">
                  <c:v>43586</c:v>
                </c:pt>
                <c:pt idx="49">
                  <c:v>43617</c:v>
                </c:pt>
                <c:pt idx="50">
                  <c:v>43647</c:v>
                </c:pt>
                <c:pt idx="51">
                  <c:v>43678</c:v>
                </c:pt>
                <c:pt idx="52">
                  <c:v>43709</c:v>
                </c:pt>
                <c:pt idx="53">
                  <c:v>43739</c:v>
                </c:pt>
                <c:pt idx="54">
                  <c:v>43770</c:v>
                </c:pt>
                <c:pt idx="55">
                  <c:v>43800</c:v>
                </c:pt>
                <c:pt idx="56">
                  <c:v>43831</c:v>
                </c:pt>
                <c:pt idx="57">
                  <c:v>43862</c:v>
                </c:pt>
                <c:pt idx="58">
                  <c:v>43891</c:v>
                </c:pt>
                <c:pt idx="59">
                  <c:v>43922</c:v>
                </c:pt>
                <c:pt idx="60">
                  <c:v>43952</c:v>
                </c:pt>
                <c:pt idx="61">
                  <c:v>43983</c:v>
                </c:pt>
                <c:pt idx="62">
                  <c:v>44013</c:v>
                </c:pt>
                <c:pt idx="63">
                  <c:v>44044</c:v>
                </c:pt>
                <c:pt idx="64">
                  <c:v>44075</c:v>
                </c:pt>
                <c:pt idx="65">
                  <c:v>44105</c:v>
                </c:pt>
                <c:pt idx="66">
                  <c:v>44136</c:v>
                </c:pt>
                <c:pt idx="67">
                  <c:v>44166</c:v>
                </c:pt>
                <c:pt idx="68">
                  <c:v>44197</c:v>
                </c:pt>
                <c:pt idx="69">
                  <c:v>44228</c:v>
                </c:pt>
                <c:pt idx="70">
                  <c:v>44256</c:v>
                </c:pt>
                <c:pt idx="71">
                  <c:v>44287</c:v>
                </c:pt>
                <c:pt idx="72">
                  <c:v>44317</c:v>
                </c:pt>
                <c:pt idx="73">
                  <c:v>44348</c:v>
                </c:pt>
                <c:pt idx="74">
                  <c:v>44378</c:v>
                </c:pt>
                <c:pt idx="75">
                  <c:v>44409</c:v>
                </c:pt>
                <c:pt idx="76">
                  <c:v>44440</c:v>
                </c:pt>
                <c:pt idx="77">
                  <c:v>44470</c:v>
                </c:pt>
                <c:pt idx="78">
                  <c:v>44501</c:v>
                </c:pt>
                <c:pt idx="79">
                  <c:v>44531</c:v>
                </c:pt>
                <c:pt idx="80">
                  <c:v>44562</c:v>
                </c:pt>
              </c:numCache>
            </c:numRef>
          </c:xVal>
          <c:yVal>
            <c:numRef>
              <c:f>Лист2!$B$2:$B$82</c:f>
              <c:numCache>
                <c:formatCode>General</c:formatCode>
                <c:ptCount val="81"/>
                <c:pt idx="0">
                  <c:v>2560.5617345700002</c:v>
                </c:pt>
                <c:pt idx="1">
                  <c:v>2699.4055300800001</c:v>
                </c:pt>
                <c:pt idx="2">
                  <c:v>2730.2328941199999</c:v>
                </c:pt>
                <c:pt idx="3">
                  <c:v>2721.7751875200001</c:v>
                </c:pt>
                <c:pt idx="4">
                  <c:v>2709.15023526</c:v>
                </c:pt>
                <c:pt idx="5">
                  <c:v>2692.2955794999998</c:v>
                </c:pt>
                <c:pt idx="6">
                  <c:v>2626.8308759699999</c:v>
                </c:pt>
                <c:pt idx="7">
                  <c:v>2617.0608296700002</c:v>
                </c:pt>
                <c:pt idx="8">
                  <c:v>2581.5572984099999</c:v>
                </c:pt>
                <c:pt idx="9">
                  <c:v>2562.46460415</c:v>
                </c:pt>
                <c:pt idx="10">
                  <c:v>2608.6393608199901</c:v>
                </c:pt>
                <c:pt idx="11">
                  <c:v>2594.9891569299898</c:v>
                </c:pt>
                <c:pt idx="12">
                  <c:v>2515.66272424</c:v>
                </c:pt>
                <c:pt idx="13">
                  <c:v>2540.45961317</c:v>
                </c:pt>
                <c:pt idx="14">
                  <c:v>2639.2691148899999</c:v>
                </c:pt>
                <c:pt idx="15">
                  <c:v>2643.1815804600001</c:v>
                </c:pt>
                <c:pt idx="16">
                  <c:v>2621.6251815299902</c:v>
                </c:pt>
                <c:pt idx="17">
                  <c:v>2688.5454598000001</c:v>
                </c:pt>
                <c:pt idx="18">
                  <c:v>2693.9887365099999</c:v>
                </c:pt>
                <c:pt idx="19">
                  <c:v>2740.3016205200001</c:v>
                </c:pt>
                <c:pt idx="20">
                  <c:v>2815.6796520600001</c:v>
                </c:pt>
                <c:pt idx="21">
                  <c:v>2768.3251623900001</c:v>
                </c:pt>
                <c:pt idx="22">
                  <c:v>2784.0319773299998</c:v>
                </c:pt>
                <c:pt idx="23">
                  <c:v>2803.4521053499998</c:v>
                </c:pt>
                <c:pt idx="24">
                  <c:v>2788.6935325499999</c:v>
                </c:pt>
                <c:pt idx="25">
                  <c:v>2826.1839075900002</c:v>
                </c:pt>
                <c:pt idx="26">
                  <c:v>2898.50841007999</c:v>
                </c:pt>
                <c:pt idx="27">
                  <c:v>2832.8219144699901</c:v>
                </c:pt>
                <c:pt idx="28">
                  <c:v>2856.2650194399998</c:v>
                </c:pt>
                <c:pt idx="29">
                  <c:v>2860.9262565700001</c:v>
                </c:pt>
                <c:pt idx="30">
                  <c:v>2869.9134170999901</c:v>
                </c:pt>
                <c:pt idx="31">
                  <c:v>2812.6075117299902</c:v>
                </c:pt>
                <c:pt idx="32">
                  <c:v>2836.39986391</c:v>
                </c:pt>
                <c:pt idx="33">
                  <c:v>2815.3826402700001</c:v>
                </c:pt>
                <c:pt idx="34">
                  <c:v>2751.0532304399999</c:v>
                </c:pt>
                <c:pt idx="35">
                  <c:v>2757.8248773699902</c:v>
                </c:pt>
                <c:pt idx="36">
                  <c:v>2734.1298271700002</c:v>
                </c:pt>
                <c:pt idx="37">
                  <c:v>2770.6803732599901</c:v>
                </c:pt>
                <c:pt idx="38">
                  <c:v>2796.0864838799998</c:v>
                </c:pt>
                <c:pt idx="39">
                  <c:v>2832.4408652400002</c:v>
                </c:pt>
                <c:pt idx="40">
                  <c:v>2849.4202358100001</c:v>
                </c:pt>
                <c:pt idx="41">
                  <c:v>2864.5002144699902</c:v>
                </c:pt>
                <c:pt idx="42">
                  <c:v>2880.7031836299898</c:v>
                </c:pt>
                <c:pt idx="43">
                  <c:v>2857.56797142</c:v>
                </c:pt>
                <c:pt idx="44">
                  <c:v>2870.6819605099899</c:v>
                </c:pt>
                <c:pt idx="45">
                  <c:v>2890.0200255499999</c:v>
                </c:pt>
                <c:pt idx="46">
                  <c:v>2945.9221350600001</c:v>
                </c:pt>
                <c:pt idx="47">
                  <c:v>2937.47675308</c:v>
                </c:pt>
                <c:pt idx="48">
                  <c:v>2936.0862478499898</c:v>
                </c:pt>
                <c:pt idx="49">
                  <c:v>3021.54752968</c:v>
                </c:pt>
                <c:pt idx="50">
                  <c:v>2994.86744843</c:v>
                </c:pt>
                <c:pt idx="51">
                  <c:v>2991.55853355</c:v>
                </c:pt>
                <c:pt idx="52">
                  <c:v>2913.3819291</c:v>
                </c:pt>
                <c:pt idx="53">
                  <c:v>2842.0456189000001</c:v>
                </c:pt>
                <c:pt idx="54">
                  <c:v>2870.7699795600001</c:v>
                </c:pt>
                <c:pt idx="55">
                  <c:v>2922.7520155499901</c:v>
                </c:pt>
                <c:pt idx="56">
                  <c:v>2904.8911301899998</c:v>
                </c:pt>
                <c:pt idx="57">
                  <c:v>2974.1838144600001</c:v>
                </c:pt>
                <c:pt idx="58">
                  <c:v>3093.3024076299998</c:v>
                </c:pt>
                <c:pt idx="59">
                  <c:v>3294.3166127700001</c:v>
                </c:pt>
                <c:pt idx="60">
                  <c:v>3206.9887766899901</c:v>
                </c:pt>
                <c:pt idx="61">
                  <c:v>3066.0857930400002</c:v>
                </c:pt>
                <c:pt idx="62">
                  <c:v>3085.87393084</c:v>
                </c:pt>
                <c:pt idx="63">
                  <c:v>3139.0469706199901</c:v>
                </c:pt>
                <c:pt idx="64">
                  <c:v>3109.1087395</c:v>
                </c:pt>
                <c:pt idx="65">
                  <c:v>3058.1398344199902</c:v>
                </c:pt>
                <c:pt idx="66">
                  <c:v>3073.1778368499999</c:v>
                </c:pt>
                <c:pt idx="67">
                  <c:v>3142.61325549</c:v>
                </c:pt>
                <c:pt idx="68">
                  <c:v>3113.9467510700001</c:v>
                </c:pt>
                <c:pt idx="69">
                  <c:v>3102.9835633299899</c:v>
                </c:pt>
                <c:pt idx="70">
                  <c:v>3237.6555661299899</c:v>
                </c:pt>
                <c:pt idx="71">
                  <c:v>3114.2208538499999</c:v>
                </c:pt>
                <c:pt idx="72">
                  <c:v>3258.0559412100001</c:v>
                </c:pt>
                <c:pt idx="73">
                  <c:v>2972.6577291200001</c:v>
                </c:pt>
                <c:pt idx="74">
                  <c:v>3202.5599820299999</c:v>
                </c:pt>
                <c:pt idx="75">
                  <c:v>3226.7767281799902</c:v>
                </c:pt>
                <c:pt idx="76">
                  <c:v>2701.8895618799902</c:v>
                </c:pt>
                <c:pt idx="77">
                  <c:v>2887.1848793599902</c:v>
                </c:pt>
                <c:pt idx="78">
                  <c:v>3003.1468166300001</c:v>
                </c:pt>
                <c:pt idx="79">
                  <c:v>3168.7515728600001</c:v>
                </c:pt>
                <c:pt idx="80">
                  <c:v>3133.5604757199999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BB1-4624-979C-3A4C6EBABD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11198239"/>
        <c:axId val="533540255"/>
      </c:scatterChart>
      <c:valAx>
        <c:axId val="311211135"/>
        <c:scaling>
          <c:orientation val="minMax"/>
          <c:max val="44562"/>
          <c:min val="42125"/>
        </c:scaling>
        <c:delete val="0"/>
        <c:axPos val="b"/>
        <c:numFmt formatCode="[$-419]mmmm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72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pPr>
            <a:endParaRPr lang="ru-RU"/>
          </a:p>
        </c:txPr>
        <c:crossAx val="311224031"/>
        <c:crosses val="autoZero"/>
        <c:crossBetween val="midCat"/>
      </c:valAx>
      <c:valAx>
        <c:axId val="311224031"/>
        <c:scaling>
          <c:orientation val="minMax"/>
          <c:max val="16000"/>
        </c:scaling>
        <c:delete val="0"/>
        <c:axPos val="l"/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pPr>
                <a:r>
                  <a:rPr lang="ru-RU" sz="1400" dirty="0"/>
                  <a:t>Дебит</a:t>
                </a:r>
                <a:r>
                  <a:rPr lang="en-US" sz="1400" dirty="0"/>
                  <a:t> </a:t>
                </a:r>
              </a:p>
              <a:p>
                <a:pPr>
                  <a:defRPr sz="1400"/>
                </a:pPr>
                <a:r>
                  <a:rPr lang="ru-RU" sz="1400" dirty="0" err="1"/>
                  <a:t>жидк</a:t>
                </a:r>
                <a:r>
                  <a:rPr lang="ru-RU" sz="1400" dirty="0"/>
                  <a:t>. (И)</a:t>
                </a:r>
              </a:p>
            </c:rich>
          </c:tx>
          <c:layout>
            <c:manualLayout>
              <c:xMode val="edge"/>
              <c:yMode val="edge"/>
              <c:x val="0.15403552355222544"/>
              <c:y val="0"/>
            </c:manualLayout>
          </c:layout>
          <c:overlay val="0"/>
          <c:spPr>
            <a:solidFill>
              <a:schemeClr val="bg1"/>
            </a:solidFill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pPr>
            <a:endParaRPr lang="ru-RU"/>
          </a:p>
        </c:txPr>
        <c:crossAx val="311211135"/>
        <c:crosses val="autoZero"/>
        <c:crossBetween val="midCat"/>
      </c:valAx>
      <c:valAx>
        <c:axId val="533540255"/>
        <c:scaling>
          <c:orientation val="minMax"/>
          <c:max val="3700"/>
          <c:min val="2000"/>
        </c:scaling>
        <c:delete val="0"/>
        <c:axPos val="r"/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pPr>
                <a:r>
                  <a:rPr lang="ru-RU" sz="1400" dirty="0"/>
                  <a:t>Дебит </a:t>
                </a:r>
                <a:endParaRPr lang="en-US" sz="1400" dirty="0"/>
              </a:p>
              <a:p>
                <a:pPr>
                  <a:defRPr sz="1400"/>
                </a:pPr>
                <a:r>
                  <a:rPr lang="ru-RU" sz="1400" dirty="0"/>
                  <a:t>нефти (И)</a:t>
                </a:r>
              </a:p>
            </c:rich>
          </c:tx>
          <c:layout>
            <c:manualLayout>
              <c:xMode val="edge"/>
              <c:yMode val="edge"/>
              <c:x val="0.75204812540421739"/>
              <c:y val="0"/>
            </c:manualLayout>
          </c:layout>
          <c:overlay val="0"/>
          <c:spPr>
            <a:solidFill>
              <a:schemeClr val="bg1"/>
            </a:solidFill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pPr>
            <a:endParaRPr lang="ru-RU"/>
          </a:p>
        </c:txPr>
        <c:crossAx val="311198239"/>
        <c:crosses val="max"/>
        <c:crossBetween val="midCat"/>
      </c:valAx>
      <c:valAx>
        <c:axId val="311198239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53354025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5054275999160746"/>
          <c:y val="0.74225328194869278"/>
          <c:w val="0.4603807377253073"/>
          <c:h val="0.1442305540044594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Roboto Light" panose="02000000000000000000" pitchFamily="2" charset="0"/>
          <a:ea typeface="Roboto Light" panose="02000000000000000000" pitchFamily="2" charset="0"/>
        </a:defRPr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689477634873376"/>
          <c:y val="1.9985724482512492E-2"/>
          <c:w val="0.8288185953723155"/>
          <c:h val="0.90236040623401736"/>
        </c:manualLayout>
      </c:layout>
      <c:scatterChart>
        <c:scatterStyle val="smoothMarker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Для реализации:ALM:Массовый дебит нефти. т/су/год</c:v>
                </c:pt>
              </c:strCache>
            </c:strRef>
          </c:tx>
          <c:spPr>
            <a:ln w="444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Лист1!$A$2:$A$24</c:f>
              <c:numCache>
                <c:formatCode>m/d/yyyy</c:formatCode>
                <c:ptCount val="23"/>
                <c:pt idx="0">
                  <c:v>43525</c:v>
                </c:pt>
                <c:pt idx="1">
                  <c:v>43831</c:v>
                </c:pt>
                <c:pt idx="2">
                  <c:v>44197</c:v>
                </c:pt>
                <c:pt idx="3">
                  <c:v>44562</c:v>
                </c:pt>
                <c:pt idx="4">
                  <c:v>44927</c:v>
                </c:pt>
                <c:pt idx="5">
                  <c:v>45292</c:v>
                </c:pt>
                <c:pt idx="6">
                  <c:v>45658</c:v>
                </c:pt>
                <c:pt idx="7">
                  <c:v>46023</c:v>
                </c:pt>
                <c:pt idx="8">
                  <c:v>46388</c:v>
                </c:pt>
                <c:pt idx="9">
                  <c:v>46753</c:v>
                </c:pt>
                <c:pt idx="10">
                  <c:v>47119</c:v>
                </c:pt>
                <c:pt idx="11">
                  <c:v>47484</c:v>
                </c:pt>
                <c:pt idx="12">
                  <c:v>47849</c:v>
                </c:pt>
                <c:pt idx="13">
                  <c:v>48214</c:v>
                </c:pt>
                <c:pt idx="14">
                  <c:v>48580</c:v>
                </c:pt>
                <c:pt idx="15">
                  <c:v>48945</c:v>
                </c:pt>
                <c:pt idx="16">
                  <c:v>49310</c:v>
                </c:pt>
                <c:pt idx="17">
                  <c:v>49675</c:v>
                </c:pt>
                <c:pt idx="18">
                  <c:v>50041</c:v>
                </c:pt>
                <c:pt idx="19">
                  <c:v>50406</c:v>
                </c:pt>
                <c:pt idx="20">
                  <c:v>50771</c:v>
                </c:pt>
                <c:pt idx="21">
                  <c:v>51136</c:v>
                </c:pt>
                <c:pt idx="22">
                  <c:v>51502</c:v>
                </c:pt>
              </c:numCache>
            </c:numRef>
          </c:xVal>
          <c:yVal>
            <c:numRef>
              <c:f>Лист1!$B$2:$B$24</c:f>
              <c:numCache>
                <c:formatCode>General</c:formatCode>
                <c:ptCount val="23"/>
                <c:pt idx="0">
                  <c:v>79288.638938531207</c:v>
                </c:pt>
                <c:pt idx="1">
                  <c:v>883655.66387730802</c:v>
                </c:pt>
                <c:pt idx="2">
                  <c:v>856289.39695845498</c:v>
                </c:pt>
                <c:pt idx="3">
                  <c:v>859765.554261729</c:v>
                </c:pt>
                <c:pt idx="4">
                  <c:v>877694.53220632602</c:v>
                </c:pt>
                <c:pt idx="5">
                  <c:v>809745.93750089395</c:v>
                </c:pt>
                <c:pt idx="6">
                  <c:v>877064.38818889798</c:v>
                </c:pt>
                <c:pt idx="7">
                  <c:v>982772.85884431005</c:v>
                </c:pt>
                <c:pt idx="8">
                  <c:v>1015371.9049086201</c:v>
                </c:pt>
                <c:pt idx="9">
                  <c:v>962427.96720910002</c:v>
                </c:pt>
                <c:pt idx="10">
                  <c:v>882610.43769191206</c:v>
                </c:pt>
                <c:pt idx="11">
                  <c:v>811235.99012458301</c:v>
                </c:pt>
                <c:pt idx="12">
                  <c:v>753117.22120886995</c:v>
                </c:pt>
                <c:pt idx="13">
                  <c:v>702551.00755263795</c:v>
                </c:pt>
                <c:pt idx="14">
                  <c:v>660412.69118733704</c:v>
                </c:pt>
                <c:pt idx="15">
                  <c:v>618736.11899106205</c:v>
                </c:pt>
                <c:pt idx="16">
                  <c:v>583908.66088043095</c:v>
                </c:pt>
                <c:pt idx="17">
                  <c:v>553180.13359324599</c:v>
                </c:pt>
                <c:pt idx="18">
                  <c:v>527300.55198925699</c:v>
                </c:pt>
                <c:pt idx="19">
                  <c:v>500792.88754394598</c:v>
                </c:pt>
                <c:pt idx="20">
                  <c:v>477935.88165670598</c:v>
                </c:pt>
                <c:pt idx="21">
                  <c:v>456932.00654125202</c:v>
                </c:pt>
                <c:pt idx="22">
                  <c:v>439186.880808666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6093-4829-84EB-A9D9E7D128F3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Базовый:ALM:Массовый дебит нефти. т/су/год</c:v>
                </c:pt>
              </c:strCache>
            </c:strRef>
          </c:tx>
          <c:spPr>
            <a:ln w="44450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Лист1!$A$2:$A$24</c:f>
              <c:numCache>
                <c:formatCode>m/d/yyyy</c:formatCode>
                <c:ptCount val="23"/>
                <c:pt idx="0">
                  <c:v>43525</c:v>
                </c:pt>
                <c:pt idx="1">
                  <c:v>43831</c:v>
                </c:pt>
                <c:pt idx="2">
                  <c:v>44197</c:v>
                </c:pt>
                <c:pt idx="3">
                  <c:v>44562</c:v>
                </c:pt>
                <c:pt idx="4">
                  <c:v>44927</c:v>
                </c:pt>
                <c:pt idx="5">
                  <c:v>45292</c:v>
                </c:pt>
                <c:pt idx="6">
                  <c:v>45658</c:v>
                </c:pt>
                <c:pt idx="7">
                  <c:v>46023</c:v>
                </c:pt>
                <c:pt idx="8">
                  <c:v>46388</c:v>
                </c:pt>
                <c:pt idx="9">
                  <c:v>46753</c:v>
                </c:pt>
                <c:pt idx="10">
                  <c:v>47119</c:v>
                </c:pt>
                <c:pt idx="11">
                  <c:v>47484</c:v>
                </c:pt>
                <c:pt idx="12">
                  <c:v>47849</c:v>
                </c:pt>
                <c:pt idx="13">
                  <c:v>48214</c:v>
                </c:pt>
                <c:pt idx="14">
                  <c:v>48580</c:v>
                </c:pt>
                <c:pt idx="15">
                  <c:v>48945</c:v>
                </c:pt>
                <c:pt idx="16">
                  <c:v>49310</c:v>
                </c:pt>
                <c:pt idx="17">
                  <c:v>49675</c:v>
                </c:pt>
                <c:pt idx="18">
                  <c:v>50041</c:v>
                </c:pt>
                <c:pt idx="19">
                  <c:v>50406</c:v>
                </c:pt>
                <c:pt idx="20">
                  <c:v>50771</c:v>
                </c:pt>
                <c:pt idx="21">
                  <c:v>51136</c:v>
                </c:pt>
                <c:pt idx="22">
                  <c:v>51502</c:v>
                </c:pt>
              </c:numCache>
            </c:numRef>
          </c:xVal>
          <c:yVal>
            <c:numRef>
              <c:f>Лист1!$C$2:$C$24</c:f>
              <c:numCache>
                <c:formatCode>General</c:formatCode>
                <c:ptCount val="23"/>
                <c:pt idx="0">
                  <c:v>79288.638938531207</c:v>
                </c:pt>
                <c:pt idx="1">
                  <c:v>883655.66387730802</c:v>
                </c:pt>
                <c:pt idx="2">
                  <c:v>856289.39695845498</c:v>
                </c:pt>
                <c:pt idx="3">
                  <c:v>859765.554261729</c:v>
                </c:pt>
                <c:pt idx="4">
                  <c:v>877694.53220632602</c:v>
                </c:pt>
                <c:pt idx="5">
                  <c:v>809605.05034884799</c:v>
                </c:pt>
                <c:pt idx="6">
                  <c:v>818768.90908192098</c:v>
                </c:pt>
                <c:pt idx="7">
                  <c:v>752261.32820512296</c:v>
                </c:pt>
                <c:pt idx="8">
                  <c:v>703879.29415811598</c:v>
                </c:pt>
                <c:pt idx="9">
                  <c:v>662389.06819875503</c:v>
                </c:pt>
                <c:pt idx="10">
                  <c:v>627727.91448959697</c:v>
                </c:pt>
                <c:pt idx="11">
                  <c:v>594131.15040619601</c:v>
                </c:pt>
                <c:pt idx="12">
                  <c:v>565132.72513043799</c:v>
                </c:pt>
                <c:pt idx="13">
                  <c:v>538797.53690493095</c:v>
                </c:pt>
                <c:pt idx="14">
                  <c:v>516256.87185521401</c:v>
                </c:pt>
                <c:pt idx="15">
                  <c:v>493586.58932869101</c:v>
                </c:pt>
                <c:pt idx="16">
                  <c:v>473659.470445543</c:v>
                </c:pt>
                <c:pt idx="17">
                  <c:v>455625.57463790401</c:v>
                </c:pt>
                <c:pt idx="18">
                  <c:v>440302.78280235798</c:v>
                </c:pt>
                <c:pt idx="19">
                  <c:v>423831.32384724898</c:v>
                </c:pt>
                <c:pt idx="20">
                  <c:v>409758.38255831599</c:v>
                </c:pt>
                <c:pt idx="21">
                  <c:v>397361.013484194</c:v>
                </c:pt>
                <c:pt idx="22">
                  <c:v>386588.70278341998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6093-4829-84EB-A9D9E7D128F3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Нулевой:ALM:Массовый дебит нефти. т/су/год</c:v>
                </c:pt>
              </c:strCache>
            </c:strRef>
          </c:tx>
          <c:spPr>
            <a:ln w="31750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xVal>
            <c:numRef>
              <c:f>Лист1!$A$2:$A$24</c:f>
              <c:numCache>
                <c:formatCode>m/d/yyyy</c:formatCode>
                <c:ptCount val="23"/>
                <c:pt idx="0">
                  <c:v>43525</c:v>
                </c:pt>
                <c:pt idx="1">
                  <c:v>43831</c:v>
                </c:pt>
                <c:pt idx="2">
                  <c:v>44197</c:v>
                </c:pt>
                <c:pt idx="3">
                  <c:v>44562</c:v>
                </c:pt>
                <c:pt idx="4">
                  <c:v>44927</c:v>
                </c:pt>
                <c:pt idx="5">
                  <c:v>45292</c:v>
                </c:pt>
                <c:pt idx="6">
                  <c:v>45658</c:v>
                </c:pt>
                <c:pt idx="7">
                  <c:v>46023</c:v>
                </c:pt>
                <c:pt idx="8">
                  <c:v>46388</c:v>
                </c:pt>
                <c:pt idx="9">
                  <c:v>46753</c:v>
                </c:pt>
                <c:pt idx="10">
                  <c:v>47119</c:v>
                </c:pt>
                <c:pt idx="11">
                  <c:v>47484</c:v>
                </c:pt>
                <c:pt idx="12">
                  <c:v>47849</c:v>
                </c:pt>
                <c:pt idx="13">
                  <c:v>48214</c:v>
                </c:pt>
                <c:pt idx="14">
                  <c:v>48580</c:v>
                </c:pt>
                <c:pt idx="15">
                  <c:v>48945</c:v>
                </c:pt>
                <c:pt idx="16">
                  <c:v>49310</c:v>
                </c:pt>
                <c:pt idx="17">
                  <c:v>49675</c:v>
                </c:pt>
                <c:pt idx="18">
                  <c:v>50041</c:v>
                </c:pt>
                <c:pt idx="19">
                  <c:v>50406</c:v>
                </c:pt>
                <c:pt idx="20">
                  <c:v>50771</c:v>
                </c:pt>
                <c:pt idx="21">
                  <c:v>51136</c:v>
                </c:pt>
                <c:pt idx="22">
                  <c:v>51502</c:v>
                </c:pt>
              </c:numCache>
            </c:numRef>
          </c:xVal>
          <c:yVal>
            <c:numRef>
              <c:f>Лист1!$D$2:$D$24</c:f>
              <c:numCache>
                <c:formatCode>General</c:formatCode>
                <c:ptCount val="23"/>
                <c:pt idx="0">
                  <c:v>79288.638938531207</c:v>
                </c:pt>
                <c:pt idx="1">
                  <c:v>883655.66387730802</c:v>
                </c:pt>
                <c:pt idx="2">
                  <c:v>856289.39695845498</c:v>
                </c:pt>
                <c:pt idx="3">
                  <c:v>859765.554261729</c:v>
                </c:pt>
                <c:pt idx="4">
                  <c:v>877694.53220632602</c:v>
                </c:pt>
                <c:pt idx="5">
                  <c:v>809770.01738363504</c:v>
                </c:pt>
                <c:pt idx="6">
                  <c:v>846595.91901813401</c:v>
                </c:pt>
                <c:pt idx="7">
                  <c:v>822782.07198297896</c:v>
                </c:pt>
                <c:pt idx="8">
                  <c:v>777899.14691993501</c:v>
                </c:pt>
                <c:pt idx="9">
                  <c:v>733703.97582367004</c:v>
                </c:pt>
                <c:pt idx="10">
                  <c:v>694744.67216607905</c:v>
                </c:pt>
                <c:pt idx="11">
                  <c:v>656300.61178025603</c:v>
                </c:pt>
                <c:pt idx="12">
                  <c:v>622913.62797464395</c:v>
                </c:pt>
                <c:pt idx="13">
                  <c:v>591932.41288041999</c:v>
                </c:pt>
                <c:pt idx="14">
                  <c:v>564933.26712453295</c:v>
                </c:pt>
                <c:pt idx="15">
                  <c:v>536989.36476865399</c:v>
                </c:pt>
                <c:pt idx="16">
                  <c:v>513084.13689048501</c:v>
                </c:pt>
                <c:pt idx="17">
                  <c:v>491458.32454365399</c:v>
                </c:pt>
                <c:pt idx="18">
                  <c:v>473113.95029136498</c:v>
                </c:pt>
                <c:pt idx="19">
                  <c:v>454233.431489259</c:v>
                </c:pt>
                <c:pt idx="20">
                  <c:v>438278.37145906599</c:v>
                </c:pt>
                <c:pt idx="21">
                  <c:v>423453.85006722802</c:v>
                </c:pt>
                <c:pt idx="22">
                  <c:v>411256.40456727101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6093-4829-84EB-A9D9E7D128F3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ГТМ на СФ:ALM:Массовый дебит нефти. т/су/год</c:v>
                </c:pt>
              </c:strCache>
            </c:strRef>
          </c:tx>
          <c:spPr>
            <a:ln w="41275" cap="rnd">
              <a:solidFill>
                <a:srgbClr val="F68C68"/>
              </a:solidFill>
              <a:round/>
            </a:ln>
            <a:effectLst/>
          </c:spPr>
          <c:marker>
            <c:symbol val="none"/>
          </c:marker>
          <c:xVal>
            <c:numRef>
              <c:f>Лист1!$A$2:$A$24</c:f>
              <c:numCache>
                <c:formatCode>m/d/yyyy</c:formatCode>
                <c:ptCount val="23"/>
                <c:pt idx="0">
                  <c:v>43525</c:v>
                </c:pt>
                <c:pt idx="1">
                  <c:v>43831</c:v>
                </c:pt>
                <c:pt idx="2">
                  <c:v>44197</c:v>
                </c:pt>
                <c:pt idx="3">
                  <c:v>44562</c:v>
                </c:pt>
                <c:pt idx="4">
                  <c:v>44927</c:v>
                </c:pt>
                <c:pt idx="5">
                  <c:v>45292</c:v>
                </c:pt>
                <c:pt idx="6">
                  <c:v>45658</c:v>
                </c:pt>
                <c:pt idx="7">
                  <c:v>46023</c:v>
                </c:pt>
                <c:pt idx="8">
                  <c:v>46388</c:v>
                </c:pt>
                <c:pt idx="9">
                  <c:v>46753</c:v>
                </c:pt>
                <c:pt idx="10">
                  <c:v>47119</c:v>
                </c:pt>
                <c:pt idx="11">
                  <c:v>47484</c:v>
                </c:pt>
                <c:pt idx="12">
                  <c:v>47849</c:v>
                </c:pt>
                <c:pt idx="13">
                  <c:v>48214</c:v>
                </c:pt>
                <c:pt idx="14">
                  <c:v>48580</c:v>
                </c:pt>
                <c:pt idx="15">
                  <c:v>48945</c:v>
                </c:pt>
                <c:pt idx="16">
                  <c:v>49310</c:v>
                </c:pt>
                <c:pt idx="17">
                  <c:v>49675</c:v>
                </c:pt>
                <c:pt idx="18">
                  <c:v>50041</c:v>
                </c:pt>
                <c:pt idx="19">
                  <c:v>50406</c:v>
                </c:pt>
                <c:pt idx="20">
                  <c:v>50771</c:v>
                </c:pt>
                <c:pt idx="21">
                  <c:v>51136</c:v>
                </c:pt>
                <c:pt idx="22">
                  <c:v>51502</c:v>
                </c:pt>
              </c:numCache>
            </c:numRef>
          </c:xVal>
          <c:yVal>
            <c:numRef>
              <c:f>Лист1!$E$2:$E$24</c:f>
              <c:numCache>
                <c:formatCode>General</c:formatCode>
                <c:ptCount val="23"/>
                <c:pt idx="0">
                  <c:v>79288.638938531207</c:v>
                </c:pt>
                <c:pt idx="1">
                  <c:v>883655.66387730802</c:v>
                </c:pt>
                <c:pt idx="2">
                  <c:v>856289.39695845498</c:v>
                </c:pt>
                <c:pt idx="3">
                  <c:v>859765.554261729</c:v>
                </c:pt>
                <c:pt idx="4">
                  <c:v>877694.53220632602</c:v>
                </c:pt>
                <c:pt idx="5">
                  <c:v>809697.52558648505</c:v>
                </c:pt>
                <c:pt idx="6">
                  <c:v>886063.48126417398</c:v>
                </c:pt>
                <c:pt idx="7">
                  <c:v>891573.18941047695</c:v>
                </c:pt>
                <c:pt idx="8">
                  <c:v>836165.73225721705</c:v>
                </c:pt>
                <c:pt idx="9">
                  <c:v>780869.16251394094</c:v>
                </c:pt>
                <c:pt idx="10">
                  <c:v>735097.58180721104</c:v>
                </c:pt>
                <c:pt idx="11">
                  <c:v>691966.85190695501</c:v>
                </c:pt>
                <c:pt idx="12">
                  <c:v>655152.70841826499</c:v>
                </c:pt>
                <c:pt idx="13">
                  <c:v>620852.06131295802</c:v>
                </c:pt>
                <c:pt idx="14">
                  <c:v>590958.44104446401</c:v>
                </c:pt>
                <c:pt idx="15">
                  <c:v>560096.51892085304</c:v>
                </c:pt>
                <c:pt idx="16">
                  <c:v>534363.35033053102</c:v>
                </c:pt>
                <c:pt idx="17">
                  <c:v>510818.77780026197</c:v>
                </c:pt>
                <c:pt idx="18">
                  <c:v>490335.59057219297</c:v>
                </c:pt>
                <c:pt idx="19">
                  <c:v>470656.82177588303</c:v>
                </c:pt>
                <c:pt idx="20">
                  <c:v>453677.04307073302</c:v>
                </c:pt>
                <c:pt idx="21">
                  <c:v>437372.63290967001</c:v>
                </c:pt>
                <c:pt idx="22">
                  <c:v>423675.97284375102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6093-4829-84EB-A9D9E7D128F3}"/>
            </c:ext>
          </c:extLst>
        </c:ser>
        <c:ser>
          <c:idx val="4"/>
          <c:order val="4"/>
          <c:tx>
            <c:strRef>
              <c:f>Лист1!#REF!</c:f>
              <c:strCache>
                <c:ptCount val="1"/>
                <c:pt idx="0">
                  <c:v>#REF!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Лист1!$A$2:$A$24</c:f>
              <c:numCache>
                <c:formatCode>m/d/yyyy</c:formatCode>
                <c:ptCount val="23"/>
                <c:pt idx="0">
                  <c:v>43525</c:v>
                </c:pt>
                <c:pt idx="1">
                  <c:v>43831</c:v>
                </c:pt>
                <c:pt idx="2">
                  <c:v>44197</c:v>
                </c:pt>
                <c:pt idx="3">
                  <c:v>44562</c:v>
                </c:pt>
                <c:pt idx="4">
                  <c:v>44927</c:v>
                </c:pt>
                <c:pt idx="5">
                  <c:v>45292</c:v>
                </c:pt>
                <c:pt idx="6">
                  <c:v>45658</c:v>
                </c:pt>
                <c:pt idx="7">
                  <c:v>46023</c:v>
                </c:pt>
                <c:pt idx="8">
                  <c:v>46388</c:v>
                </c:pt>
                <c:pt idx="9">
                  <c:v>46753</c:v>
                </c:pt>
                <c:pt idx="10">
                  <c:v>47119</c:v>
                </c:pt>
                <c:pt idx="11">
                  <c:v>47484</c:v>
                </c:pt>
                <c:pt idx="12">
                  <c:v>47849</c:v>
                </c:pt>
                <c:pt idx="13">
                  <c:v>48214</c:v>
                </c:pt>
                <c:pt idx="14">
                  <c:v>48580</c:v>
                </c:pt>
                <c:pt idx="15">
                  <c:v>48945</c:v>
                </c:pt>
                <c:pt idx="16">
                  <c:v>49310</c:v>
                </c:pt>
                <c:pt idx="17">
                  <c:v>49675</c:v>
                </c:pt>
                <c:pt idx="18">
                  <c:v>50041</c:v>
                </c:pt>
                <c:pt idx="19">
                  <c:v>50406</c:v>
                </c:pt>
                <c:pt idx="20">
                  <c:v>50771</c:v>
                </c:pt>
                <c:pt idx="21">
                  <c:v>51136</c:v>
                </c:pt>
                <c:pt idx="22">
                  <c:v>51502</c:v>
                </c:pt>
              </c:numCache>
            </c:numRef>
          </c:xVal>
          <c:yVal>
            <c:numRef>
              <c:f>Лист1!#REF!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6093-4829-84EB-A9D9E7D128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1537215"/>
        <c:axId val="601537631"/>
      </c:scatterChart>
      <c:valAx>
        <c:axId val="601537215"/>
        <c:scaling>
          <c:orientation val="minMax"/>
          <c:max val="51136"/>
          <c:min val="43831"/>
        </c:scaling>
        <c:delete val="0"/>
        <c:axPos val="b"/>
        <c:numFmt formatCode="[$-FC19]yy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01537631"/>
        <c:crosses val="autoZero"/>
        <c:crossBetween val="midCat"/>
        <c:majorUnit val="1500"/>
        <c:minorUnit val="1500"/>
      </c:valAx>
      <c:valAx>
        <c:axId val="601537631"/>
        <c:scaling>
          <c:orientation val="minMax"/>
          <c:min val="3000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015372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Лист3!$B$2:$B$48</cx:f>
        <cx:lvl ptCount="47" formatCode="Основной">
          <cx:pt idx="0">2.07979576265042</cx:pt>
          <cx:pt idx="1">2.25747333444244</cx:pt>
          <cx:pt idx="2">2.1694313507587202</cx:pt>
          <cx:pt idx="3">1.8661389623217299</cx:pt>
          <cx:pt idx="4">1.6736991191619901</cx:pt>
          <cx:pt idx="5">1.5135773294341599</cx:pt>
          <cx:pt idx="6">1.3323255028823699</cx:pt>
          <cx:pt idx="7">1.58470137709971</cx:pt>
          <cx:pt idx="8">1.56456794778902</cx:pt>
          <cx:pt idx="9">1.3240595121552701</cx:pt>
          <cx:pt idx="10">1.9799117987075301</cx:pt>
          <cx:pt idx="11">1.72384837446632</cx:pt>
          <cx:pt idx="12">1.8937604465537601</cx:pt>
          <cx:pt idx="13">2.0635817216150398</cx:pt>
          <cx:pt idx="14">1.82987240942704</cx:pt>
          <cx:pt idx="15">1.7130512861554501</cx:pt>
          <cx:pt idx="16">1.62416533412436</cx:pt>
          <cx:pt idx="17">1.4737222348313599</cx:pt>
          <cx:pt idx="18">1.5985778889283799</cx:pt>
          <cx:pt idx="19">1.4217202546964001</cx:pt>
          <cx:pt idx="20">1.70953068287907</cx:pt>
          <cx:pt idx="21">2.7250512703318401</cx:pt>
          <cx:pt idx="22">2.9413741580653898</cx:pt>
          <cx:pt idx="23">2.3633661655799498</cx:pt>
          <cx:pt idx="24">0.56298806457682005</cx:pt>
          <cx:pt idx="25">0.54259146631810695</cx:pt>
          <cx:pt idx="26">0.39966538142334201</cx:pt>
          <cx:pt idx="27">0.51659484797231303</cx:pt>
          <cx:pt idx="28">0.19847878926281801</cx:pt>
          <cx:pt idx="29">2.3249733375835802</cx:pt>
          <cx:pt idx="30">0.242541565857291</cx:pt>
          <cx:pt idx="31">0.40248018923068402</cx:pt>
          <cx:pt idx="32">0.26335210205110199</cx:pt>
          <cx:pt idx="33">1.98605450994023</cx:pt>
          <cx:pt idx="34">2.2121148237072901</cx:pt>
          <cx:pt idx="35">0.58345411254371704</cx:pt>
          <cx:pt idx="36">2.6093639714499401</cx:pt>
          <cx:pt idx="37">2.1150671221760202</cx:pt>
          <cx:pt idx="38">1.71892448256069</cx:pt>
          <cx:pt idx="39">2.0779700657627198</cx:pt>
          <cx:pt idx="40">1.9412310624384299</cx:pt>
          <cx:pt idx="41">1.46855518472449</cx:pt>
          <cx:pt idx="42">1.4632245350608999</cx:pt>
          <cx:pt idx="43">1.26837791658388</cx:pt>
          <cx:pt idx="44">1.3209475242389399</cx:pt>
          <cx:pt idx="45">1.59987245116054</cx:pt>
          <cx:pt idx="46">2.06745271720902</cx:pt>
        </cx:lvl>
      </cx:numDim>
    </cx:data>
  </cx:chartData>
  <cx:chart>
    <cx:plotArea>
      <cx:plotAreaRegion>
        <cx:series layoutId="boxWhisker" uniqueId="{E4EE6E11-6A80-4C4B-8DB8-D8D98FB82B1F}">
          <cx:spPr>
            <a:solidFill>
              <a:srgbClr val="00B050"/>
            </a:solidFill>
            <a:ln>
              <a:solidFill>
                <a:srgbClr val="00B050"/>
              </a:solidFill>
            </a:ln>
          </cx:spPr>
          <cx:dataId val="0"/>
          <cx:layoutPr>
            <cx:visibility meanLine="0" meanMarker="1" nonoutliers="0" outliers="1"/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/>
        <cx:title>
          <cx:tx>
            <cx:rich>
              <a:bodyPr spcFirstLastPara="1" vertOverflow="ellipsis" wrap="square" lIns="0" tIns="0" rIns="0" bIns="0" anchor="ctr" anchorCtr="1"/>
              <a:lstStyle/>
              <a:p>
                <a:pPr algn="ctr">
                  <a:defRPr sz="1000"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defRPr>
                </a:pPr>
                <a:r>
                  <a:rPr lang="ru-RU" sz="1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Коэффициент продуктивности</a:t>
                </a:r>
                <a:endParaRPr lang="ru-RU" dirty="0"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cx:rich>
          </cx:tx>
        </cx:title>
        <cx:majorGridlines/>
        <cx:tickLabels/>
        <cx:txPr>
          <a:bodyPr rot="-60000000" spcFirstLastPara="1" vertOverflow="ellipsis" vert="horz" wrap="square" lIns="0" tIns="0" rIns="0" bIns="0" anchor="ctr" anchorCtr="1"/>
          <a:lstStyle/>
          <a:p>
            <a:pPr>
              <a:defRPr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pPr>
            <a:endParaRPr lang="ru-RU">
              <a:latin typeface="Roboto Light" panose="02000000000000000000" pitchFamily="2" charset="0"/>
              <a:ea typeface="Roboto Light" panose="02000000000000000000" pitchFamily="2" charset="0"/>
            </a:endParaRPr>
          </a:p>
        </cx:txPr>
      </cx:axis>
    </cx:plotArea>
  </cx:chart>
  <cx:spPr>
    <a:ln>
      <a:solidFill>
        <a:schemeClr val="tx1"/>
      </a:solidFill>
    </a:ln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  <cs:bodyPr rot="-60000000" vert="horz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</cs:dropLine>
  <cs:errorBar>
    <cs:lnRef idx="0"/>
    <cs:fillRef idx="0"/>
    <cs:effectRef idx="0"/>
    <cs:fontRef idx="minor">
      <a:schemeClr val="tx1"/>
    </cs:fontRef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tx1">
            <a:lumMod val="15000"/>
            <a:lumOff val="85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  <cs:bodyPr rot="-60000000" vert="horz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  <cs:bodyPr rot="0" vert="horz"/>
  </cs:title>
  <cs:trendline>
    <cs:lnRef idx="0"/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  <cs:bodyPr rot="-60000000" vert="horz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0365BD-1947-453F-B852-A93111E445D0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E5F93-6580-4194-9929-5F8807604E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047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4575"/>
            <a:r>
              <a:rPr lang="ru-RU" dirty="0"/>
              <a:t>Автоматизация это неотъемлемая часть современного мира, без автоматизации нельзя переходить и говорить о таких вещах</a:t>
            </a:r>
            <a:r>
              <a:rPr lang="ru-RU" baseline="0" dirty="0"/>
              <a:t> как ИИ и МО. Каждый инженер хотя бы в глубине души должен думать о том как </a:t>
            </a:r>
            <a:r>
              <a:rPr lang="ru-RU" baseline="0" dirty="0" err="1"/>
              <a:t>соптимизировать</a:t>
            </a:r>
            <a:r>
              <a:rPr lang="ru-RU" baseline="0" dirty="0"/>
              <a:t> свои процессы и освободить время на более глубокую </a:t>
            </a:r>
            <a:r>
              <a:rPr lang="ru-RU" baseline="0" dirty="0" err="1"/>
              <a:t>проработу</a:t>
            </a:r>
            <a:r>
              <a:rPr lang="ru-RU" baseline="0" dirty="0"/>
              <a:t> вопроса и не заниматься повторяющимися процессами. Все что требует многократного повторения, единообразного подхода, оптимизации ресурсов должно рассматриваться к автоматизации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959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4575"/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Т.к. мы</a:t>
            </a:r>
            <a:r>
              <a:rPr lang="ru-RU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продолжаем работать в дизайнере моделей – нам доступны модули </a:t>
            </a:r>
            <a:r>
              <a:rPr lang="ru-RU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картопостроения</a:t>
            </a:r>
            <a:r>
              <a:rPr lang="ru-RU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Написать простой </a:t>
            </a:r>
            <a:r>
              <a:rPr lang="ru-RU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воркфлоу</a:t>
            </a:r>
            <a:r>
              <a:rPr lang="ru-RU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из 4 действий, мы можем записать </a:t>
            </a:r>
            <a:r>
              <a:rPr lang="ru-RU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ватрибуты</a:t>
            </a:r>
            <a:r>
              <a:rPr lang="ru-RU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скважины любую числовую информацию и построить по ней 2д карту. Например на слайде представлена карта построенная по датам бурения скважин и на ней выделена область с бурением скважин в 2023 году. Что нам это дает? Визуально более удобный анализ данных и сопоставление.</a:t>
            </a:r>
          </a:p>
          <a:p>
            <a:pPr defTabSz="944575"/>
            <a:r>
              <a:rPr lang="ru-RU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карту можно занести практически любую числовую информацию и выбрать подходящий способ интерполяции для этого. Из карт, построенных по атрибутам, которые чаще всего </a:t>
            </a:r>
            <a:r>
              <a:rPr lang="ru-RU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используюся</a:t>
            </a:r>
            <a:r>
              <a:rPr lang="ru-RU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это минерализация воды, </a:t>
            </a:r>
            <a:r>
              <a:rPr lang="ru-RU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кпродуктивностей</a:t>
            </a:r>
            <a:r>
              <a:rPr lang="ru-RU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 КВД и КВУ, карта невязок по показателям добычи и закачки и </a:t>
            </a:r>
            <a:r>
              <a:rPr lang="ru-RU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тд</a:t>
            </a:r>
            <a:r>
              <a:rPr lang="ru-RU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04918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4575"/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Формат работы с дизайнером</a:t>
            </a:r>
            <a:r>
              <a:rPr lang="ru-RU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моделей позволяет также эффективно работать с данным ПГИ, которые можно показать на карте в виде круговых диаграмм, на профиле скважины для сравнения </a:t>
            </a:r>
            <a:r>
              <a:rPr lang="ru-RU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исторчиеских</a:t>
            </a:r>
            <a:r>
              <a:rPr lang="ru-RU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модельных данных и проанализировать распределение дебитов по пластам. </a:t>
            </a:r>
          </a:p>
          <a:p>
            <a:pPr defTabSz="944575"/>
            <a:r>
              <a:rPr lang="ru-RU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Воркфлоу</a:t>
            </a:r>
            <a:r>
              <a:rPr lang="ru-RU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анализа ПГИ состоит из 4 блоков – расчет ГИС профиля притока в модели в относительном и абсолютном выражениях, </a:t>
            </a:r>
            <a:r>
              <a:rPr lang="ru-RU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ипорта</a:t>
            </a:r>
            <a:r>
              <a:rPr lang="ru-RU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исторических данных, расчет </a:t>
            </a:r>
            <a:r>
              <a:rPr lang="ru-RU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рахождений</a:t>
            </a:r>
            <a:r>
              <a:rPr lang="ru-RU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нанесение всех данных в удобном для нас виде на профиль </a:t>
            </a:r>
            <a:r>
              <a:rPr lang="ru-RU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сквжаины</a:t>
            </a:r>
            <a:r>
              <a:rPr lang="ru-RU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карту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9092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4575"/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#навигатор есть таблицы данных, которые могут хранить все что угодно. В целом можно использовать как небольшую базу проекта. </a:t>
            </a:r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скрипт </a:t>
            </a:r>
            <a:r>
              <a:rPr lang="ru-RU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import_csv_into_tnav_table</a:t>
            </a:r>
            <a:endParaRPr lang="ru-RU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перекидка данных между таблицами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Загруженные материалы можно легко перетаскивать в различные контейнеры данных для анализа. Временные ряды уходят в таблицы добычи, другие данные можно закинуть в атрибуты скважин и посмотреть статистики и зависимости. ![[Скрипт по импорту данных в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атрибуты|скрипт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]]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второй скрипт нужно допилить</a:t>
            </a:r>
          </a:p>
          <a:p>
            <a:pPr defTabSz="944575"/>
            <a:endParaRPr lang="ru-RU" dirty="0"/>
          </a:p>
          <a:p>
            <a:pPr defTabSz="944575"/>
            <a:r>
              <a:rPr lang="ru-RU" dirty="0"/>
              <a:t>! Тут сборка</a:t>
            </a:r>
            <a:r>
              <a:rPr lang="ru-RU" baseline="0" dirty="0"/>
              <a:t> данных по скважинам по таблицам добычи, закачки и ГДИ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5907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4575"/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#навигатор есть таблицы данных, которые могут хранить все что угодно. В целом можно использовать как небольшую базу проекта. </a:t>
            </a:r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скрипт </a:t>
            </a:r>
            <a:r>
              <a:rPr lang="ru-RU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import_csv_into_tnav_table</a:t>
            </a:r>
            <a:endParaRPr lang="ru-RU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перекидка данных между таблицами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Загруженные материалы можно легко перетаскивать в различные контейнеры данных для анализа. Временные ряды уходят в таблицы добычи, другие данные можно закинуть в атрибуты скважин и посмотреть статистики и зависимости. ![[Скрипт по импорту данных в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атрибуты|скрипт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]]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второй скрипт нужно допилить</a:t>
            </a:r>
          </a:p>
          <a:p>
            <a:pPr defTabSz="944575"/>
            <a:endParaRPr lang="ru-RU" dirty="0"/>
          </a:p>
          <a:p>
            <a:pPr defTabSz="944575"/>
            <a:r>
              <a:rPr lang="ru-RU" dirty="0"/>
              <a:t>! Тут сборка</a:t>
            </a:r>
            <a:r>
              <a:rPr lang="ru-RU" baseline="0" dirty="0"/>
              <a:t> данных по скважинам по таблицам добычи, закачки и ГДИ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3153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4575"/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#навигатор есть таблицы данных, которые могут хранить все что угодно. В целом можно использовать как небольшую базу проекта. </a:t>
            </a:r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скрипт </a:t>
            </a:r>
            <a:r>
              <a:rPr lang="ru-RU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import_csv_into_tnav_table</a:t>
            </a:r>
            <a:endParaRPr lang="ru-RU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перекидка данных между таблицами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Загруженные материалы можно легко перетаскивать в различные контейнеры данных для анализа. Временные ряды уходят в таблицы добычи, другие данные можно закинуть в атрибуты скважин и посмотреть статистики и зависимости. ![[Скрипт по импорту данных в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атрибуты|скрипт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]]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второй скрипт нужно допилить</a:t>
            </a:r>
          </a:p>
          <a:p>
            <a:pPr defTabSz="944575"/>
            <a:endParaRPr lang="ru-RU" dirty="0"/>
          </a:p>
          <a:p>
            <a:pPr defTabSz="944575"/>
            <a:r>
              <a:rPr lang="ru-RU" dirty="0"/>
              <a:t>! Тут сборка</a:t>
            </a:r>
            <a:r>
              <a:rPr lang="ru-RU" baseline="0" dirty="0"/>
              <a:t> данных по скважинам по таблицам добычи, закачки и ГДИ</a:t>
            </a:r>
          </a:p>
          <a:p>
            <a:pPr defTabSz="944575"/>
            <a:endParaRPr lang="ru-RU" baseline="0" dirty="0"/>
          </a:p>
          <a:p>
            <a:pPr marL="0" marR="0" lvl="0" indent="0" algn="l" defTabSz="944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solidFill>
                  <a:schemeClr val="tx1"/>
                </a:solidFill>
                <a:latin typeface="Montserrat" pitchFamily="2" charset="-52"/>
              </a:rPr>
              <a:t>Экспорт карт в пользовательскую папку</a:t>
            </a:r>
          </a:p>
          <a:p>
            <a:pPr defTabSz="944575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6024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4575"/>
            <a:r>
              <a:rPr lang="ru-RU" dirty="0"/>
              <a:t>Разделить</a:t>
            </a:r>
            <a:r>
              <a:rPr lang="ru-RU" baseline="0" dirty="0"/>
              <a:t> на 2 слайда</a:t>
            </a:r>
          </a:p>
          <a:p>
            <a:pPr defTabSz="944575"/>
            <a:r>
              <a:rPr lang="ru-RU" baseline="0" dirty="0"/>
              <a:t>1 концепция сценария, чем он полезен и где он нужен</a:t>
            </a:r>
          </a:p>
          <a:p>
            <a:pPr defTabSz="944575"/>
            <a:r>
              <a:rPr lang="ru-RU" baseline="0" dirty="0"/>
              <a:t>2 Примеры </a:t>
            </a:r>
            <a:r>
              <a:rPr lang="ru-RU" baseline="0" dirty="0" err="1"/>
              <a:t>испльзования</a:t>
            </a:r>
            <a:r>
              <a:rPr lang="ru-RU" baseline="0" dirty="0"/>
              <a:t> сценариев при формировании прогнозов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21171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4575"/>
            <a:r>
              <a:rPr lang="ru-RU" dirty="0"/>
              <a:t>Разделить</a:t>
            </a:r>
            <a:r>
              <a:rPr lang="ru-RU" baseline="0" dirty="0"/>
              <a:t> на 2 слайда</a:t>
            </a:r>
          </a:p>
          <a:p>
            <a:pPr defTabSz="944575"/>
            <a:r>
              <a:rPr lang="ru-RU" baseline="0" dirty="0"/>
              <a:t>1 концепция сценария, чем он полезен и где он нужен</a:t>
            </a:r>
          </a:p>
          <a:p>
            <a:pPr defTabSz="944575"/>
            <a:r>
              <a:rPr lang="ru-RU" baseline="0" dirty="0"/>
              <a:t>2 Примеры </a:t>
            </a:r>
            <a:r>
              <a:rPr lang="ru-RU" baseline="0" dirty="0" err="1"/>
              <a:t>испльзования</a:t>
            </a:r>
            <a:r>
              <a:rPr lang="ru-RU" baseline="0" dirty="0"/>
              <a:t> сценариев при формировании прогнозов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9876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4575"/>
            <a:r>
              <a:rPr lang="ru-RU" dirty="0"/>
              <a:t>В своей работе</a:t>
            </a:r>
            <a:r>
              <a:rPr lang="ru-RU" baseline="0" dirty="0"/>
              <a:t> инженер разработчик проходит несколько этапов работы с данными, это сбор, верификация, анализ данных и работа с другими областями помимо расчета ГГДМ</a:t>
            </a:r>
          </a:p>
          <a:p>
            <a:pPr defTabSz="944575"/>
            <a:r>
              <a:rPr lang="ru-RU" baseline="0" dirty="0"/>
              <a:t>При этом приходится работать с разными форматами и объемами данных, не все из них можно даже открыть в </a:t>
            </a:r>
            <a:r>
              <a:rPr lang="ru-RU" baseline="0" dirty="0" err="1"/>
              <a:t>эксель</a:t>
            </a:r>
            <a:r>
              <a:rPr lang="ru-RU" baseline="0" dirty="0"/>
              <a:t>. Это и табличные данные и графики, и 3Д кубы и огромное количество карт. Держать и </a:t>
            </a:r>
            <a:r>
              <a:rPr lang="ru-RU" baseline="0" dirty="0" err="1"/>
              <a:t>обрабаытвать</a:t>
            </a:r>
            <a:r>
              <a:rPr lang="ru-RU" baseline="0" dirty="0"/>
              <a:t> это постоянно в голове невозможно</a:t>
            </a:r>
          </a:p>
          <a:p>
            <a:pPr defTabSz="944575"/>
            <a:endParaRPr lang="ru-RU" baseline="0" dirty="0"/>
          </a:p>
          <a:p>
            <a:endParaRPr lang="ru-RU" dirty="0"/>
          </a:p>
          <a:p>
            <a:pPr defTabSz="944575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0592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ЕЩЕ ПОРАБОТАТЬ НАД СЛАЙДОМ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2426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ЕЩЕ ПОРАБОТАТЬ НАД СЛАЙДОМ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274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4575"/>
            <a:r>
              <a:rPr lang="ru-RU" dirty="0"/>
              <a:t>В своей работе</a:t>
            </a:r>
            <a:r>
              <a:rPr lang="ru-RU" baseline="0" dirty="0"/>
              <a:t> инженер разработчик проходит несколько этапов работы с данными, это сбор, верификация, анализ данных и работа с другими областями помимо расчета ГГДМ</a:t>
            </a:r>
          </a:p>
          <a:p>
            <a:pPr defTabSz="944575"/>
            <a:r>
              <a:rPr lang="ru-RU" baseline="0" dirty="0"/>
              <a:t>При этом приходится работать с разными форматами и объемами данных, не все из них можно даже открыть в </a:t>
            </a:r>
            <a:r>
              <a:rPr lang="ru-RU" baseline="0" dirty="0" err="1"/>
              <a:t>эксель</a:t>
            </a:r>
            <a:r>
              <a:rPr lang="ru-RU" baseline="0" dirty="0"/>
              <a:t>. Это и табличные данные и графики, и 3Д кубы и огромное количество карт. Держать и </a:t>
            </a:r>
            <a:r>
              <a:rPr lang="ru-RU" baseline="0" dirty="0" err="1"/>
              <a:t>обрабаытвать</a:t>
            </a:r>
            <a:r>
              <a:rPr lang="ru-RU" baseline="0" dirty="0"/>
              <a:t> это постоянно в голове невозможно</a:t>
            </a:r>
          </a:p>
          <a:p>
            <a:pPr defTabSz="944575"/>
            <a:endParaRPr lang="ru-RU" baseline="0" dirty="0"/>
          </a:p>
          <a:p>
            <a:endParaRPr lang="ru-RU" dirty="0"/>
          </a:p>
          <a:p>
            <a:pPr defTabSz="944575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57814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4575"/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Начало слайда это завершение предыдущего слайда.</a:t>
            </a:r>
          </a:p>
          <a:p>
            <a:pPr defTabSz="944575"/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Ворфлоу</a:t>
            </a:r>
            <a:r>
              <a:rPr lang="ru-RU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расписываем в 3 пункта. Визуализация атрибутов, карты и многоугольников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24681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76859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ЕЩЕ ПОРАБОТАТЬ НАД СЛАЙДОМ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6362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4575"/>
            <a:r>
              <a:rPr lang="ru-RU" dirty="0"/>
              <a:t>Поэтому</a:t>
            </a:r>
            <a:r>
              <a:rPr lang="ru-RU" baseline="0" dirty="0"/>
              <a:t> для задачи автоматизации был придуман инструмент – </a:t>
            </a:r>
            <a:r>
              <a:rPr lang="ru-RU" baseline="0" dirty="0" err="1"/>
              <a:t>воркфлоу</a:t>
            </a:r>
            <a:r>
              <a:rPr lang="ru-RU" baseline="0" dirty="0"/>
              <a:t>, который позволяет наглядно, и даже без знания питона достаточно просто автоматизировать рутинные процессы, все как задумывалось в концепции </a:t>
            </a:r>
            <a:r>
              <a:rPr lang="ru-RU" baseline="0" dirty="0" err="1"/>
              <a:t>лоу</a:t>
            </a:r>
            <a:r>
              <a:rPr lang="ru-RU" baseline="0" dirty="0"/>
              <a:t> </a:t>
            </a:r>
            <a:r>
              <a:rPr lang="ru-RU" baseline="0" dirty="0" err="1"/>
              <a:t>кодинг</a:t>
            </a:r>
            <a:r>
              <a:rPr lang="ru-RU" baseline="0" dirty="0"/>
              <a:t> </a:t>
            </a:r>
          </a:p>
          <a:p>
            <a:pPr defTabSz="944575"/>
            <a:r>
              <a:rPr lang="ru-RU" baseline="0" dirty="0"/>
              <a:t>По своей сути </a:t>
            </a:r>
            <a:r>
              <a:rPr lang="ru-RU" baseline="0" dirty="0" err="1"/>
              <a:t>воркфлоу</a:t>
            </a:r>
            <a:r>
              <a:rPr lang="ru-RU" baseline="0" dirty="0"/>
              <a:t> это последовательность действий, записанная в виде блоков. </a:t>
            </a:r>
          </a:p>
          <a:p>
            <a:pPr defTabSz="944575"/>
            <a:r>
              <a:rPr lang="ru-RU" baseline="0" dirty="0"/>
              <a:t>При этом используя этот </a:t>
            </a:r>
            <a:r>
              <a:rPr lang="ru-RU" baseline="0" dirty="0" err="1"/>
              <a:t>контруктор</a:t>
            </a:r>
            <a:r>
              <a:rPr lang="ru-RU" baseline="0" dirty="0"/>
              <a:t> процессов мы соблюдаем универсальность процессов, оптимизируем свое время, повышаем эффективность и качество прорабатываемых процессов</a:t>
            </a:r>
          </a:p>
          <a:p>
            <a:pPr defTabSz="944575"/>
            <a:r>
              <a:rPr lang="ru-RU" baseline="0" dirty="0"/>
              <a:t>Подробно инструкцию к применению вы можете найти на </a:t>
            </a:r>
            <a:r>
              <a:rPr lang="ru-RU" baseline="0" dirty="0" err="1"/>
              <a:t>ютуб</a:t>
            </a:r>
            <a:r>
              <a:rPr lang="ru-RU" baseline="0" dirty="0"/>
              <a:t> канале РФД, мы же со своей стороны хотели бы показать примеры ярких и возможно даже банальных задач которые можно решить с помощью этого </a:t>
            </a:r>
            <a:r>
              <a:rPr lang="ru-RU" baseline="0" dirty="0" err="1"/>
              <a:t>инстурмента</a:t>
            </a:r>
            <a:r>
              <a:rPr lang="ru-RU" baseline="0" dirty="0"/>
              <a:t> </a:t>
            </a:r>
          </a:p>
          <a:p>
            <a:pPr defTabSz="944575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6411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4575"/>
            <a:r>
              <a:rPr lang="ru-RU" dirty="0"/>
              <a:t>Начнем с самого простого,</a:t>
            </a:r>
            <a:r>
              <a:rPr lang="ru-RU" baseline="0" dirty="0"/>
              <a:t> арифметика свойств и задание сетки</a:t>
            </a:r>
          </a:p>
          <a:p>
            <a:pPr defTabSz="944575"/>
            <a:r>
              <a:rPr lang="ru-RU" dirty="0"/>
              <a:t>При</a:t>
            </a:r>
            <a:r>
              <a:rPr lang="ru-RU" baseline="0" dirty="0"/>
              <a:t> работе с дата файлом нам нужно задать переменные к модели, которые могут находить в разных секциях дата файла</a:t>
            </a:r>
          </a:p>
          <a:p>
            <a:pPr defTabSz="944575"/>
            <a:r>
              <a:rPr lang="ru-RU" dirty="0"/>
              <a:t>Далее</a:t>
            </a:r>
            <a:r>
              <a:rPr lang="ru-RU" baseline="0" dirty="0"/>
              <a:t> импортирование кубов, которое также может быть разрозненно раскидано по дата файлу</a:t>
            </a:r>
          </a:p>
          <a:p>
            <a:pPr defTabSz="944575"/>
            <a:r>
              <a:rPr lang="ru-RU" baseline="0" dirty="0"/>
              <a:t>Арифметика кубов в 2 секциях</a:t>
            </a:r>
          </a:p>
          <a:p>
            <a:pPr defTabSz="944575"/>
            <a:r>
              <a:rPr lang="ru-RU" baseline="0" dirty="0"/>
              <a:t>И табличное описание регионов ВНК </a:t>
            </a:r>
          </a:p>
          <a:p>
            <a:pPr defTabSz="944575"/>
            <a:endParaRPr lang="ru-RU" baseline="0" dirty="0"/>
          </a:p>
          <a:p>
            <a:pPr defTabSz="944575"/>
            <a:r>
              <a:rPr lang="ru-RU" dirty="0"/>
              <a:t>Работа</a:t>
            </a:r>
            <a:r>
              <a:rPr lang="ru-RU" baseline="0" dirty="0"/>
              <a:t> с ним это трудоемкий процесс, и легко допустить ошибку. Сложно проверять данные, т.к. для этого нужна инициализация модели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9285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4575"/>
            <a:r>
              <a:rPr lang="ru-RU" dirty="0"/>
              <a:t>Чтобы</a:t>
            </a:r>
            <a:r>
              <a:rPr lang="ru-RU" baseline="0" dirty="0"/>
              <a:t> облегчить себе жизнь, можно использовать </a:t>
            </a:r>
            <a:r>
              <a:rPr lang="ru-RU" baseline="0" dirty="0" err="1"/>
              <a:t>воркфлоу</a:t>
            </a:r>
            <a:r>
              <a:rPr lang="ru-RU" baseline="0" dirty="0"/>
              <a:t> арифметики свойств. </a:t>
            </a:r>
          </a:p>
          <a:p>
            <a:pPr defTabSz="944575"/>
            <a:r>
              <a:rPr lang="ru-RU" dirty="0"/>
              <a:t>Он</a:t>
            </a:r>
            <a:r>
              <a:rPr lang="ru-RU" baseline="0" dirty="0"/>
              <a:t> состоит из 3 частей: импорта кубов из внешних источников, последовательность арифметики свойств и задание ВНК в соответствии с загруженными регионами равновесия</a:t>
            </a:r>
          </a:p>
          <a:p>
            <a:pPr defTabSz="944575"/>
            <a:r>
              <a:rPr lang="ru-RU" baseline="0" dirty="0"/>
              <a:t>Так перед запуском модели мы сможем заранее отловить ошибки. </a:t>
            </a:r>
          </a:p>
          <a:p>
            <a:pPr defTabSz="944575"/>
            <a:r>
              <a:rPr lang="ru-RU" baseline="0" dirty="0"/>
              <a:t>Для этого после расчет арифметики мы можем построить гистограммы, </a:t>
            </a:r>
            <a:r>
              <a:rPr lang="ru-RU" baseline="0" dirty="0" err="1"/>
              <a:t>кроссплоты</a:t>
            </a:r>
            <a:r>
              <a:rPr lang="ru-RU" baseline="0" dirty="0"/>
              <a:t>, карты, таблицы, и заметить на них вылетающие значения или ошибочное задание данных, из банальных примеров – КРВР заданный в процентном выражении а не в </a:t>
            </a:r>
            <a:r>
              <a:rPr lang="ru-RU" baseline="0" dirty="0" err="1"/>
              <a:t>доллях</a:t>
            </a:r>
            <a:r>
              <a:rPr lang="ru-RU" baseline="0" dirty="0"/>
              <a:t>, отрицательная проницаемость, недостаточное количество записей ВНК и </a:t>
            </a:r>
            <a:r>
              <a:rPr lang="ru-RU" baseline="0" dirty="0" err="1"/>
              <a:t>тд</a:t>
            </a:r>
            <a:r>
              <a:rPr lang="ru-RU" baseline="0" dirty="0"/>
              <a:t>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292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Еще</a:t>
            </a:r>
            <a:r>
              <a:rPr lang="ru-RU" baseline="0" dirty="0"/>
              <a:t> одна задача, которая поможет </a:t>
            </a:r>
            <a:r>
              <a:rPr lang="ru-RU" baseline="0" dirty="0" err="1"/>
              <a:t>соптимизировать</a:t>
            </a:r>
            <a:r>
              <a:rPr lang="ru-RU" baseline="0" dirty="0"/>
              <a:t> процесс работы с ГГДМ – вырезание части модели и её экспорт</a:t>
            </a:r>
          </a:p>
          <a:p>
            <a:r>
              <a:rPr lang="ru-RU" baseline="0" dirty="0"/>
              <a:t>Представим что мы имеем модель с огромным </a:t>
            </a:r>
            <a:r>
              <a:rPr lang="ru-RU" baseline="0" dirty="0" err="1"/>
              <a:t>колчиеством</a:t>
            </a:r>
            <a:r>
              <a:rPr lang="ru-RU" baseline="0" dirty="0"/>
              <a:t> скважин, работать с ней практически невозможно, однако при адаптации мы можем вырезать часть для проверки гипотез и более быстрого анализа данных </a:t>
            </a:r>
          </a:p>
          <a:p>
            <a:r>
              <a:rPr lang="ru-RU" dirty="0"/>
              <a:t>Исходной</a:t>
            </a:r>
            <a:r>
              <a:rPr lang="ru-RU" baseline="0" dirty="0"/>
              <a:t> информацией для готового </a:t>
            </a:r>
            <a:r>
              <a:rPr lang="ru-RU" baseline="0" dirty="0" err="1"/>
              <a:t>воркфлоу</a:t>
            </a:r>
            <a:r>
              <a:rPr lang="ru-RU" baseline="0" dirty="0"/>
              <a:t> будет являться многоугольник</a:t>
            </a:r>
          </a:p>
          <a:p>
            <a:r>
              <a:rPr lang="ru-RU" baseline="0" dirty="0"/>
              <a:t>По которому создается фильтр скважин, вырезание части сетки, расчет арифметики свойств и наконец выгрузка в отдельную папку для дальнейшего расчета</a:t>
            </a:r>
          </a:p>
          <a:p>
            <a:r>
              <a:rPr lang="ru-RU" dirty="0"/>
              <a:t>При</a:t>
            </a:r>
            <a:r>
              <a:rPr lang="ru-RU" baseline="0" dirty="0"/>
              <a:t> этом вся информация по прежнему хранится в одном большом проекте дизайнера моделей.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8665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4575"/>
            <a:r>
              <a:rPr lang="ru-RU" dirty="0"/>
              <a:t>Помимо</a:t>
            </a:r>
            <a:r>
              <a:rPr lang="ru-RU" baseline="0" dirty="0"/>
              <a:t> кубов, нам как инженерам приходится работать со скважинной информацией добычи, закачки, показателей давлений и интервалов перфораций.</a:t>
            </a:r>
          </a:p>
          <a:p>
            <a:pPr defTabSz="944575"/>
            <a:r>
              <a:rPr lang="ru-RU" baseline="0" dirty="0"/>
              <a:t>Все это наша история разработки и её обновление – рутинный процесс, который требуется проводить достаточно часто в зависимости от требований заказчика. </a:t>
            </a:r>
          </a:p>
          <a:p>
            <a:pPr defTabSz="944575"/>
            <a:r>
              <a:rPr lang="ru-RU" baseline="0" dirty="0"/>
              <a:t>У каждой компании данные хранятся в разном виде, одно один раз настроив </a:t>
            </a:r>
            <a:r>
              <a:rPr lang="ru-RU" baseline="0" dirty="0" err="1"/>
              <a:t>воркфлоу</a:t>
            </a:r>
            <a:r>
              <a:rPr lang="ru-RU" baseline="0" dirty="0"/>
              <a:t>, мы можем обновлять ГДМ за 2 минуты вместо нескольких часов. При этом запуск такого </a:t>
            </a:r>
            <a:r>
              <a:rPr lang="ru-RU" baseline="0" dirty="0" err="1"/>
              <a:t>воркфлоу</a:t>
            </a:r>
            <a:r>
              <a:rPr lang="ru-RU" baseline="0" dirty="0"/>
              <a:t> позволит на месте указать на ошибки в вводимых данных, такие как к </a:t>
            </a:r>
            <a:r>
              <a:rPr lang="ru-RU" baseline="0" dirty="0" err="1"/>
              <a:t>экспл</a:t>
            </a:r>
            <a:r>
              <a:rPr lang="ru-RU" baseline="0" dirty="0"/>
              <a:t> выше 1, давление не в тех единицах измерений и </a:t>
            </a:r>
            <a:r>
              <a:rPr lang="ru-RU" baseline="0" dirty="0" err="1"/>
              <a:t>тд</a:t>
            </a:r>
            <a:r>
              <a:rPr lang="ru-RU" baseline="0" dirty="0"/>
              <a:t>, отбраковать исходные данные и при желании даже сгладить показатели. </a:t>
            </a:r>
          </a:p>
          <a:p>
            <a:pPr defTabSz="944575"/>
            <a:r>
              <a:rPr lang="ru-RU" baseline="0" dirty="0"/>
              <a:t>При этом </a:t>
            </a:r>
            <a:r>
              <a:rPr lang="ru-RU" baseline="0" dirty="0" err="1"/>
              <a:t>воркфлоу</a:t>
            </a:r>
            <a:r>
              <a:rPr lang="ru-RU" baseline="0" dirty="0"/>
              <a:t> спрашивает у нас какие файлы использовать для загрузки, по каким датам обновлять модель. И наконец без инициализации моделей можно проверить накопленные показатели по группам скважин. </a:t>
            </a:r>
          </a:p>
          <a:p>
            <a:pPr defTabSz="944575"/>
            <a:endParaRPr lang="ru-RU" baseline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1972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4575"/>
            <a:r>
              <a:rPr lang="ru-RU" dirty="0"/>
              <a:t>Однако</a:t>
            </a:r>
            <a:r>
              <a:rPr lang="ru-RU" baseline="0" dirty="0"/>
              <a:t> табличные данные не ограничены данными которые мы вводим в стратегию разработки, более того в дата файле мы не можем хранить информацию не относящуюся к модели</a:t>
            </a:r>
          </a:p>
          <a:p>
            <a:pPr defTabSz="944575"/>
            <a:r>
              <a:rPr lang="ru-RU" baseline="0" dirty="0"/>
              <a:t>Но дизайнер моделей позволяет собрать вокруг неё базу данных из разнородной информации</a:t>
            </a:r>
          </a:p>
          <a:p>
            <a:pPr defTabSz="944575"/>
            <a:r>
              <a:rPr lang="ru-RU" baseline="0" dirty="0" err="1"/>
              <a:t>Хим</a:t>
            </a:r>
            <a:r>
              <a:rPr lang="ru-RU" baseline="0" dirty="0"/>
              <a:t> анализ воды, тех режим, ГТМ, ГДИС и ПГИ, и это только малая часть доступных данных</a:t>
            </a:r>
          </a:p>
          <a:p>
            <a:pPr defTabSz="944575"/>
            <a:r>
              <a:rPr lang="ru-RU" baseline="0" dirty="0"/>
              <a:t>А просто </a:t>
            </a:r>
            <a:r>
              <a:rPr lang="ru-RU" baseline="0" dirty="0" err="1"/>
              <a:t>воркфлоу</a:t>
            </a:r>
            <a:r>
              <a:rPr lang="ru-RU" baseline="0" dirty="0"/>
              <a:t> состоящий из 3 блоков позволит за минуту догрузить любой формат табличных данных </a:t>
            </a:r>
          </a:p>
          <a:p>
            <a:pPr defTabSz="944575"/>
            <a:r>
              <a:rPr lang="ru-RU" baseline="0" dirty="0"/>
              <a:t>Загруженные таблицы будут всегда храниться в модели и для того чтобы обратиться к ним не нужно будет открывать другую БД или таблицы </a:t>
            </a:r>
            <a:r>
              <a:rPr lang="ru-RU" baseline="0" dirty="0" err="1"/>
              <a:t>Эксель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3382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4575"/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 и это еще не всё,</a:t>
            </a:r>
            <a:r>
              <a:rPr lang="ru-RU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что касается таблицы данных. </a:t>
            </a:r>
          </a:p>
          <a:p>
            <a:pPr defTabSz="944575"/>
            <a:r>
              <a:rPr lang="ru-RU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них мы можем записать результаты обработки </a:t>
            </a:r>
            <a:r>
              <a:rPr lang="ru-RU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скважиннных</a:t>
            </a:r>
            <a:r>
              <a:rPr lang="ru-RU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данных и статистику по ним. </a:t>
            </a:r>
          </a:p>
          <a:p>
            <a:pPr defTabSz="944575"/>
            <a:r>
              <a:rPr lang="ru-RU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 например на слайде приведен пример статистической обработки коэффициентов продуктивности вычисленным по сглаженным показателям давлений и дебита. В таблицу удобно </a:t>
            </a:r>
            <a:r>
              <a:rPr lang="ru-RU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можено</a:t>
            </a:r>
            <a:r>
              <a:rPr lang="ru-RU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удобно записать её результаты для дальнейшего сравнения, чтобы каждый раз </a:t>
            </a:r>
            <a:r>
              <a:rPr lang="ru-RU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зановоне</a:t>
            </a:r>
            <a:r>
              <a:rPr lang="ru-RU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прогонятью</a:t>
            </a:r>
            <a:r>
              <a:rPr lang="ru-RU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её. Таким образом можно оценить продуктивность и сравнить её по рядом стоящим скважинам и для этого нам понадобится следующий инструмент как </a:t>
            </a:r>
            <a:r>
              <a:rPr lang="ru-RU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визуалиазция</a:t>
            </a:r>
            <a:r>
              <a:rPr lang="ru-RU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параметров.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4918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5288D-E110-4E17-B435-968F7143B998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3FA1-4222-440A-A6FC-AC57FB3A0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5459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5288D-E110-4E17-B435-968F7143B998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3FA1-4222-440A-A6FC-AC57FB3A0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6185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5288D-E110-4E17-B435-968F7143B998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3FA1-4222-440A-A6FC-AC57FB3A0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9192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5288D-E110-4E17-B435-968F7143B998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3FA1-4222-440A-A6FC-AC57FB3A0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6155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5288D-E110-4E17-B435-968F7143B998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3FA1-4222-440A-A6FC-AC57FB3A0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0492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5288D-E110-4E17-B435-968F7143B998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3FA1-4222-440A-A6FC-AC57FB3A0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5679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5288D-E110-4E17-B435-968F7143B998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3FA1-4222-440A-A6FC-AC57FB3A0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6225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5288D-E110-4E17-B435-968F7143B998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3FA1-4222-440A-A6FC-AC57FB3A0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7578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5288D-E110-4E17-B435-968F7143B998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3FA1-4222-440A-A6FC-AC57FB3A0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7138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5288D-E110-4E17-B435-968F7143B998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3FA1-4222-440A-A6FC-AC57FB3A0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6716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5288D-E110-4E17-B435-968F7143B998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3FA1-4222-440A-A6FC-AC57FB3A0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7099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5288D-E110-4E17-B435-968F7143B998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C3FA1-4222-440A-A6FC-AC57FB3A0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6986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27.png"/><Relationship Id="rId4" Type="http://schemas.microsoft.com/office/2007/relationships/hdphoto" Target="../media/hdphoto1.wdp"/><Relationship Id="rId9" Type="http://schemas.microsoft.com/office/2014/relationships/chartEx" Target="../charts/chartEx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7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4.png"/><Relationship Id="rId5" Type="http://schemas.openxmlformats.org/officeDocument/2006/relationships/image" Target="../media/image4.png"/><Relationship Id="rId10" Type="http://schemas.microsoft.com/office/2007/relationships/hdphoto" Target="../media/hdphoto4.wdp"/><Relationship Id="rId4" Type="http://schemas.openxmlformats.org/officeDocument/2006/relationships/image" Target="../media/image3.png"/><Relationship Id="rId9" Type="http://schemas.openxmlformats.org/officeDocument/2006/relationships/image" Target="../media/image33.png"/><Relationship Id="rId1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image" Target="../media/image39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.png"/><Relationship Id="rId9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jp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54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575" y="0"/>
            <a:ext cx="442595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2499160"/>
            <a:ext cx="12192000" cy="1384601"/>
          </a:xfrm>
        </p:spPr>
        <p:txBody>
          <a:bodyPr>
            <a:noAutofit/>
          </a:bodyPr>
          <a:lstStyle/>
          <a:p>
            <a:r>
              <a:rPr lang="ru-RU" sz="3200" dirty="0">
                <a:solidFill>
                  <a:srgbClr val="009D55"/>
                </a:solidFill>
                <a:latin typeface="Montserrat" pitchFamily="2" charset="-52"/>
                <a:cs typeface="Gotham Pro" panose="02000503040000020004" pitchFamily="2" charset="0"/>
              </a:rPr>
              <a:t>Расширение возможностей по анализу разработки и результатов моделирования с использованием WORKFLOW в дизайнере моделей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465" y="5256677"/>
            <a:ext cx="1798635" cy="820273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0" y="4057233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  <a:cs typeface="Arial" panose="020B0604020202020204" pitchFamily="34" charset="0"/>
              </a:rPr>
              <a:t>Авторы: </a:t>
            </a:r>
          </a:p>
          <a:p>
            <a:endParaRPr lang="ru-RU" sz="1600" kern="0" dirty="0">
              <a:solidFill>
                <a:schemeClr val="tx1">
                  <a:lumMod val="95000"/>
                  <a:lumOff val="5000"/>
                </a:schemeClr>
              </a:solidFill>
              <a:latin typeface="Montserrat" pitchFamily="2" charset="-52"/>
              <a:cs typeface="Arial" panose="020B0604020202020204" pitchFamily="34" charset="0"/>
            </a:endParaRPr>
          </a:p>
          <a:p>
            <a:r>
              <a:rPr lang="ru-RU"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  <a:cs typeface="Arial" panose="020B0604020202020204" pitchFamily="34" charset="0"/>
              </a:rPr>
              <a:t>Файзрахманов Галим</a:t>
            </a:r>
          </a:p>
          <a:p>
            <a:r>
              <a:rPr lang="ru-RU"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  <a:cs typeface="Arial" panose="020B0604020202020204" pitchFamily="34" charset="0"/>
              </a:rPr>
              <a:t>Ведущий инженер Отдела №1 Сектора </a:t>
            </a:r>
            <a:r>
              <a:rPr lang="ru-RU" sz="16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  <a:cs typeface="Arial" panose="020B0604020202020204" pitchFamily="34" charset="0"/>
              </a:rPr>
              <a:t>ГГМиР</a:t>
            </a:r>
            <a:endParaRPr lang="ru-RU" sz="1600" kern="0" dirty="0">
              <a:solidFill>
                <a:schemeClr val="tx1">
                  <a:lumMod val="95000"/>
                  <a:lumOff val="5000"/>
                </a:schemeClr>
              </a:solidFill>
              <a:latin typeface="Montserrat" pitchFamily="2" charset="-52"/>
              <a:cs typeface="Arial" panose="020B0604020202020204" pitchFamily="34" charset="0"/>
            </a:endParaRPr>
          </a:p>
          <a:p>
            <a:r>
              <a:rPr lang="ru-RU"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  <a:cs typeface="Arial" panose="020B0604020202020204" pitchFamily="34" charset="0"/>
              </a:rPr>
              <a:t>Центр моделирования, ПАО «Татнефть», г. Альметьевск</a:t>
            </a:r>
          </a:p>
          <a:p>
            <a:r>
              <a:rPr lang="ru-RU"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  <a:cs typeface="Arial" panose="020B0604020202020204" pitchFamily="34" charset="0"/>
              </a:rPr>
              <a:t> </a:t>
            </a:r>
          </a:p>
          <a:p>
            <a:r>
              <a:rPr lang="ru-RU"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  <a:cs typeface="Arial" panose="020B0604020202020204" pitchFamily="34" charset="0"/>
              </a:rPr>
              <a:t>Вафин Альберт</a:t>
            </a:r>
          </a:p>
          <a:p>
            <a:r>
              <a:rPr lang="ru-RU"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  <a:cs typeface="Arial" panose="020B0604020202020204" pitchFamily="34" charset="0"/>
              </a:rPr>
              <a:t>Главный специалист по моделированию</a:t>
            </a:r>
          </a:p>
          <a:p>
            <a:r>
              <a:rPr lang="ru-RU"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  <a:cs typeface="Arial" panose="020B0604020202020204" pitchFamily="34" charset="0"/>
              </a:rPr>
              <a:t>Рок Флоу </a:t>
            </a:r>
            <a:r>
              <a:rPr lang="ru-RU" sz="16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  <a:cs typeface="Arial" panose="020B0604020202020204" pitchFamily="34" charset="0"/>
              </a:rPr>
              <a:t>Динамикс</a:t>
            </a:r>
            <a:r>
              <a:rPr lang="ru-RU"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  <a:cs typeface="Arial" panose="020B0604020202020204" pitchFamily="34" charset="0"/>
              </a:rPr>
              <a:t>, г. Уфа</a:t>
            </a:r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 flipH="1">
            <a:off x="4" y="2423979"/>
            <a:ext cx="11524339" cy="0"/>
          </a:xfrm>
          <a:prstGeom prst="line">
            <a:avLst/>
          </a:prstGeom>
          <a:ln w="31750">
            <a:solidFill>
              <a:srgbClr val="F03C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 flipH="1">
            <a:off x="2162629" y="3921473"/>
            <a:ext cx="10038897" cy="0"/>
          </a:xfrm>
          <a:prstGeom prst="line">
            <a:avLst/>
          </a:prstGeom>
          <a:ln w="31750">
            <a:solidFill>
              <a:srgbClr val="009D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6691087" y="3933327"/>
            <a:ext cx="5500913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1600" kern="0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Апрель, 2024 год</a:t>
            </a:r>
            <a:endParaRPr lang="en-US" sz="1600" kern="0" cap="all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548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Рисунок 207">
            <a:extLst>
              <a:ext uri="{FF2B5EF4-FFF2-40B4-BE49-F238E27FC236}">
                <a16:creationId xmlns:a16="http://schemas.microsoft.com/office/drawing/2014/main" id="{69613D6B-DF63-4A3A-8F05-96B91F35DB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39" y="3877292"/>
            <a:ext cx="686073" cy="686073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1855657" y="190968"/>
            <a:ext cx="101539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ЗАГРУЗКА И ОБРАБОТКА ДАННЫХ ИЗ ВНЕШНИХ ИСТОЧНИКОВ</a:t>
            </a:r>
          </a:p>
        </p:txBody>
      </p:sp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10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043940"/>
              </p:ext>
            </p:extLst>
          </p:nvPr>
        </p:nvGraphicFramePr>
        <p:xfrm>
          <a:off x="314660" y="859975"/>
          <a:ext cx="11525317" cy="67707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460874">
                  <a:extLst>
                    <a:ext uri="{9D8B030D-6E8A-4147-A177-3AD203B41FA5}">
                      <a16:colId xmlns:a16="http://schemas.microsoft.com/office/drawing/2014/main" val="1082460218"/>
                    </a:ext>
                  </a:extLst>
                </a:gridCol>
                <a:gridCol w="10064443">
                  <a:extLst>
                    <a:ext uri="{9D8B030D-6E8A-4147-A177-3AD203B41FA5}">
                      <a16:colId xmlns:a16="http://schemas.microsoft.com/office/drawing/2014/main" val="720959762"/>
                    </a:ext>
                  </a:extLst>
                </a:gridCol>
              </a:tblGrid>
              <a:tr h="338537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Задача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Загрузка и использование в проекте произвольных видов промысловой информации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516200"/>
                  </a:ext>
                </a:extLst>
              </a:tr>
              <a:tr h="338537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Результат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Расчет</a:t>
                      </a:r>
                      <a:r>
                        <a:rPr lang="ru-RU" sz="1400" kern="1200" baseline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 статистической информации по промысловым данным и хранение их внутри проекта</a:t>
                      </a:r>
                      <a:endParaRPr lang="ru-RU" sz="1400" kern="120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69894"/>
                  </a:ext>
                </a:extLst>
              </a:tr>
            </a:tbl>
          </a:graphicData>
        </a:graphic>
      </p:graphicFrame>
      <p:pic>
        <p:nvPicPr>
          <p:cNvPr id="8" name="Рисунок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623" y="1816869"/>
            <a:ext cx="4185637" cy="46230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8"/>
          <a:srcRect b="50758"/>
          <a:stretch/>
        </p:blipFill>
        <p:spPr>
          <a:xfrm>
            <a:off x="8054138" y="1816868"/>
            <a:ext cx="3874525" cy="152850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10" name="Группа 209"/>
          <p:cNvGrpSpPr/>
          <p:nvPr/>
        </p:nvGrpSpPr>
        <p:grpSpPr>
          <a:xfrm>
            <a:off x="359299" y="1779342"/>
            <a:ext cx="2520589" cy="1858851"/>
            <a:chOff x="480798" y="1716752"/>
            <a:chExt cx="3068804" cy="2551907"/>
          </a:xfrm>
        </p:grpSpPr>
        <p:grpSp>
          <p:nvGrpSpPr>
            <p:cNvPr id="212" name="Группа 211"/>
            <p:cNvGrpSpPr/>
            <p:nvPr/>
          </p:nvGrpSpPr>
          <p:grpSpPr>
            <a:xfrm>
              <a:off x="480798" y="1716752"/>
              <a:ext cx="3068804" cy="2551907"/>
              <a:chOff x="480798" y="1716752"/>
              <a:chExt cx="3068804" cy="2551907"/>
            </a:xfrm>
          </p:grpSpPr>
          <p:grpSp>
            <p:nvGrpSpPr>
              <p:cNvPr id="219" name="Группа 218"/>
              <p:cNvGrpSpPr/>
              <p:nvPr/>
            </p:nvGrpSpPr>
            <p:grpSpPr>
              <a:xfrm>
                <a:off x="480798" y="2868547"/>
                <a:ext cx="3047445" cy="1400112"/>
                <a:chOff x="754217" y="1982043"/>
                <a:chExt cx="2153418" cy="989362"/>
              </a:xfrm>
            </p:grpSpPr>
            <p:sp>
              <p:nvSpPr>
                <p:cNvPr id="229" name="Овал 228"/>
                <p:cNvSpPr/>
                <p:nvPr/>
              </p:nvSpPr>
              <p:spPr>
                <a:xfrm>
                  <a:off x="754217" y="2357264"/>
                  <a:ext cx="2153418" cy="614141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30" name="Овал 229"/>
                <p:cNvSpPr/>
                <p:nvPr/>
              </p:nvSpPr>
              <p:spPr>
                <a:xfrm>
                  <a:off x="754217" y="1982043"/>
                  <a:ext cx="2153418" cy="614141"/>
                </a:xfrm>
                <a:prstGeom prst="ellipse">
                  <a:avLst/>
                </a:prstGeom>
                <a:solidFill>
                  <a:srgbClr val="00B050">
                    <a:alpha val="50196"/>
                  </a:srgbClr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cxnSp>
              <p:nvCxnSpPr>
                <p:cNvPr id="231" name="Прямая соединительная линия 230"/>
                <p:cNvCxnSpPr>
                  <a:stCxn id="230" idx="2"/>
                  <a:endCxn id="229" idx="2"/>
                </p:cNvCxnSpPr>
                <p:nvPr/>
              </p:nvCxnSpPr>
              <p:spPr>
                <a:xfrm>
                  <a:off x="754217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Прямая соединительная линия 231"/>
                <p:cNvCxnSpPr>
                  <a:stCxn id="230" idx="6"/>
                  <a:endCxn id="229" idx="6"/>
                </p:cNvCxnSpPr>
                <p:nvPr/>
              </p:nvCxnSpPr>
              <p:spPr>
                <a:xfrm>
                  <a:off x="2907635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0" name="Группа 219"/>
              <p:cNvGrpSpPr/>
              <p:nvPr/>
            </p:nvGrpSpPr>
            <p:grpSpPr>
              <a:xfrm>
                <a:off x="502157" y="1716752"/>
                <a:ext cx="3047445" cy="1400112"/>
                <a:chOff x="754217" y="1982043"/>
                <a:chExt cx="2153418" cy="989362"/>
              </a:xfrm>
            </p:grpSpPr>
            <p:sp>
              <p:nvSpPr>
                <p:cNvPr id="225" name="Овал 224"/>
                <p:cNvSpPr/>
                <p:nvPr/>
              </p:nvSpPr>
              <p:spPr>
                <a:xfrm>
                  <a:off x="754217" y="2357264"/>
                  <a:ext cx="2153418" cy="614141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26" name="Овал 225"/>
                <p:cNvSpPr/>
                <p:nvPr/>
              </p:nvSpPr>
              <p:spPr>
                <a:xfrm>
                  <a:off x="754217" y="1982043"/>
                  <a:ext cx="2153418" cy="614141"/>
                </a:xfrm>
                <a:prstGeom prst="ellipse">
                  <a:avLst/>
                </a:prstGeom>
                <a:solidFill>
                  <a:srgbClr val="00B050">
                    <a:alpha val="50196"/>
                  </a:srgbClr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cxnSp>
              <p:nvCxnSpPr>
                <p:cNvPr id="227" name="Прямая соединительная линия 226"/>
                <p:cNvCxnSpPr>
                  <a:stCxn id="226" idx="2"/>
                  <a:endCxn id="225" idx="2"/>
                </p:cNvCxnSpPr>
                <p:nvPr/>
              </p:nvCxnSpPr>
              <p:spPr>
                <a:xfrm>
                  <a:off x="754217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Прямая соединительная линия 227"/>
                <p:cNvCxnSpPr>
                  <a:stCxn id="226" idx="6"/>
                  <a:endCxn id="225" idx="6"/>
                </p:cNvCxnSpPr>
                <p:nvPr/>
              </p:nvCxnSpPr>
              <p:spPr>
                <a:xfrm>
                  <a:off x="2907635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1" name="Полилиния 220"/>
              <p:cNvSpPr/>
              <p:nvPr/>
            </p:nvSpPr>
            <p:spPr>
              <a:xfrm>
                <a:off x="533400" y="2305050"/>
                <a:ext cx="2990850" cy="400050"/>
              </a:xfrm>
              <a:custGeom>
                <a:avLst/>
                <a:gdLst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857500 w 2990850"/>
                  <a:gd name="connsiteY4" fmla="*/ 1079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794000 w 2990850"/>
                  <a:gd name="connsiteY4" fmla="*/ 952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90850" h="400050">
                    <a:moveTo>
                      <a:pt x="6350" y="19050"/>
                    </a:moveTo>
                    <a:lnTo>
                      <a:pt x="0" y="368300"/>
                    </a:lnTo>
                    <a:lnTo>
                      <a:pt x="2984500" y="400050"/>
                    </a:lnTo>
                    <a:lnTo>
                      <a:pt x="2990850" y="0"/>
                    </a:lnTo>
                    <a:lnTo>
                      <a:pt x="2794000" y="95250"/>
                    </a:lnTo>
                    <a:lnTo>
                      <a:pt x="2527300" y="234950"/>
                    </a:lnTo>
                    <a:lnTo>
                      <a:pt x="2012950" y="317500"/>
                    </a:lnTo>
                    <a:lnTo>
                      <a:pt x="1708150" y="355600"/>
                    </a:lnTo>
                    <a:lnTo>
                      <a:pt x="977900" y="336550"/>
                    </a:lnTo>
                    <a:lnTo>
                      <a:pt x="584200" y="273050"/>
                    </a:lnTo>
                    <a:lnTo>
                      <a:pt x="355600" y="184150"/>
                    </a:lnTo>
                    <a:lnTo>
                      <a:pt x="317500" y="152400"/>
                    </a:lnTo>
                    <a:lnTo>
                      <a:pt x="63500" y="50800"/>
                    </a:lnTo>
                    <a:lnTo>
                      <a:pt x="6350" y="1905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22" name="Полилиния 221"/>
              <p:cNvSpPr/>
              <p:nvPr/>
            </p:nvSpPr>
            <p:spPr>
              <a:xfrm>
                <a:off x="508507" y="3466612"/>
                <a:ext cx="2990850" cy="400050"/>
              </a:xfrm>
              <a:custGeom>
                <a:avLst/>
                <a:gdLst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857500 w 2990850"/>
                  <a:gd name="connsiteY4" fmla="*/ 1079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794000 w 2990850"/>
                  <a:gd name="connsiteY4" fmla="*/ 952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90850" h="400050">
                    <a:moveTo>
                      <a:pt x="6350" y="19050"/>
                    </a:moveTo>
                    <a:lnTo>
                      <a:pt x="0" y="368300"/>
                    </a:lnTo>
                    <a:lnTo>
                      <a:pt x="2984500" y="400050"/>
                    </a:lnTo>
                    <a:lnTo>
                      <a:pt x="2990850" y="0"/>
                    </a:lnTo>
                    <a:lnTo>
                      <a:pt x="2794000" y="95250"/>
                    </a:lnTo>
                    <a:lnTo>
                      <a:pt x="2527300" y="234950"/>
                    </a:lnTo>
                    <a:lnTo>
                      <a:pt x="2012950" y="317500"/>
                    </a:lnTo>
                    <a:lnTo>
                      <a:pt x="1708150" y="355600"/>
                    </a:lnTo>
                    <a:lnTo>
                      <a:pt x="977900" y="336550"/>
                    </a:lnTo>
                    <a:lnTo>
                      <a:pt x="584200" y="273050"/>
                    </a:lnTo>
                    <a:lnTo>
                      <a:pt x="355600" y="184150"/>
                    </a:lnTo>
                    <a:lnTo>
                      <a:pt x="317500" y="152400"/>
                    </a:lnTo>
                    <a:lnTo>
                      <a:pt x="63500" y="50800"/>
                    </a:lnTo>
                    <a:lnTo>
                      <a:pt x="6350" y="1905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213" name="Прямоугольник 212"/>
            <p:cNvSpPr/>
            <p:nvPr/>
          </p:nvSpPr>
          <p:spPr>
            <a:xfrm>
              <a:off x="664754" y="2282722"/>
              <a:ext cx="2686928" cy="595931"/>
            </a:xfrm>
            <a:prstGeom prst="rect">
              <a:avLst/>
            </a:prstGeom>
            <a:noFill/>
          </p:spPr>
          <p:txBody>
            <a:bodyPr wrap="square">
              <a:prstTxWarp prst="textArchDown">
                <a:avLst>
                  <a:gd name="adj" fmla="val 3050721"/>
                </a:avLst>
              </a:prstTxWarp>
              <a:spAutoFit/>
            </a:bodyPr>
            <a:lstStyle/>
            <a:p>
              <a:pPr algn="ctr"/>
              <a:r>
                <a:rPr lang="ru-RU" sz="5400" dirty="0">
                  <a:latin typeface="Montserrat" pitchFamily="2" charset="-52"/>
                  <a:cs typeface="Arial" panose="020B0604020202020204" pitchFamily="34" charset="0"/>
                </a:rPr>
                <a:t>ДОБЫЧА</a:t>
              </a:r>
            </a:p>
          </p:txBody>
        </p:sp>
        <p:sp>
          <p:nvSpPr>
            <p:cNvPr id="214" name="Прямоугольник 213"/>
            <p:cNvSpPr/>
            <p:nvPr/>
          </p:nvSpPr>
          <p:spPr>
            <a:xfrm>
              <a:off x="657293" y="3453546"/>
              <a:ext cx="2686928" cy="595931"/>
            </a:xfrm>
            <a:prstGeom prst="rect">
              <a:avLst/>
            </a:prstGeom>
            <a:noFill/>
          </p:spPr>
          <p:txBody>
            <a:bodyPr wrap="square">
              <a:prstTxWarp prst="textArchDown">
                <a:avLst>
                  <a:gd name="adj" fmla="val 3050721"/>
                </a:avLst>
              </a:prstTxWarp>
              <a:spAutoFit/>
            </a:bodyPr>
            <a:lstStyle/>
            <a:p>
              <a:pPr algn="ctr"/>
              <a:r>
                <a:rPr lang="ru-RU" sz="5400" dirty="0">
                  <a:latin typeface="Montserrat" pitchFamily="2" charset="-52"/>
                  <a:cs typeface="Arial" panose="020B0604020202020204" pitchFamily="34" charset="0"/>
                </a:rPr>
                <a:t>ДАВЛЕНИЕ</a:t>
              </a:r>
            </a:p>
          </p:txBody>
        </p:sp>
      </p:grpSp>
      <p:sp>
        <p:nvSpPr>
          <p:cNvPr id="26" name="Плюс 25"/>
          <p:cNvSpPr/>
          <p:nvPr/>
        </p:nvSpPr>
        <p:spPr>
          <a:xfrm>
            <a:off x="1146836" y="3743099"/>
            <a:ext cx="921789" cy="921789"/>
          </a:xfrm>
          <a:prstGeom prst="mathPlus">
            <a:avLst>
              <a:gd name="adj1" fmla="val 10150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Равно 26"/>
          <p:cNvSpPr/>
          <p:nvPr/>
        </p:nvSpPr>
        <p:spPr>
          <a:xfrm>
            <a:off x="2856160" y="3491477"/>
            <a:ext cx="832794" cy="1403804"/>
          </a:xfrm>
          <a:prstGeom prst="mathEqual">
            <a:avLst>
              <a:gd name="adj1" fmla="val 9234"/>
              <a:gd name="adj2" fmla="val 11760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54" name="Группа 253"/>
          <p:cNvGrpSpPr/>
          <p:nvPr/>
        </p:nvGrpSpPr>
        <p:grpSpPr>
          <a:xfrm>
            <a:off x="286125" y="4741291"/>
            <a:ext cx="2572938" cy="493686"/>
            <a:chOff x="6762027" y="1886227"/>
            <a:chExt cx="2739531" cy="493686"/>
          </a:xfrm>
        </p:grpSpPr>
        <p:sp>
          <p:nvSpPr>
            <p:cNvPr id="255" name="Прямоугольник 254"/>
            <p:cNvSpPr/>
            <p:nvPr/>
          </p:nvSpPr>
          <p:spPr>
            <a:xfrm>
              <a:off x="6821232" y="1886227"/>
              <a:ext cx="2680326" cy="493686"/>
            </a:xfrm>
            <a:prstGeom prst="rect">
              <a:avLst/>
            </a:prstGeom>
            <a:solidFill>
              <a:srgbClr val="7FD7A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6762027" y="1918248"/>
              <a:ext cx="2539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latin typeface="Montserrat" pitchFamily="2" charset="-52"/>
                </a:rPr>
                <a:t>Сглаживание пластовых и забойных давлений</a:t>
              </a:r>
            </a:p>
          </p:txBody>
        </p:sp>
      </p:grpSp>
      <p:grpSp>
        <p:nvGrpSpPr>
          <p:cNvPr id="258" name="Группа 257"/>
          <p:cNvGrpSpPr/>
          <p:nvPr/>
        </p:nvGrpSpPr>
        <p:grpSpPr>
          <a:xfrm>
            <a:off x="299511" y="5171719"/>
            <a:ext cx="2559554" cy="642588"/>
            <a:chOff x="6762686" y="2445981"/>
            <a:chExt cx="2666228" cy="642588"/>
          </a:xfrm>
        </p:grpSpPr>
        <p:sp>
          <p:nvSpPr>
            <p:cNvPr id="259" name="Прямоугольник 258"/>
            <p:cNvSpPr/>
            <p:nvPr/>
          </p:nvSpPr>
          <p:spPr>
            <a:xfrm>
              <a:off x="6805891" y="2630748"/>
              <a:ext cx="2623023" cy="457821"/>
            </a:xfrm>
            <a:prstGeom prst="rect">
              <a:avLst/>
            </a:prstGeom>
            <a:solidFill>
              <a:srgbClr val="7FD7A7"/>
            </a:solidFill>
            <a:ln w="12700">
              <a:solidFill>
                <a:srgbClr val="BCBC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6762686" y="2625072"/>
              <a:ext cx="26449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latin typeface="Montserrat" pitchFamily="2" charset="-52"/>
                </a:rPr>
                <a:t>Расчет коэффициента продуктивности</a:t>
              </a:r>
            </a:p>
          </p:txBody>
        </p:sp>
        <p:sp>
          <p:nvSpPr>
            <p:cNvPr id="261" name="Стрелка вниз 260"/>
            <p:cNvSpPr/>
            <p:nvPr/>
          </p:nvSpPr>
          <p:spPr>
            <a:xfrm>
              <a:off x="9206667" y="2445981"/>
              <a:ext cx="185665" cy="248025"/>
            </a:xfrm>
            <a:prstGeom prst="down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62" name="Группа 261"/>
          <p:cNvGrpSpPr/>
          <p:nvPr/>
        </p:nvGrpSpPr>
        <p:grpSpPr>
          <a:xfrm>
            <a:off x="286129" y="5976418"/>
            <a:ext cx="2552488" cy="463497"/>
            <a:chOff x="6796005" y="3030830"/>
            <a:chExt cx="1622457" cy="463497"/>
          </a:xfrm>
        </p:grpSpPr>
        <p:sp>
          <p:nvSpPr>
            <p:cNvPr id="263" name="Прямоугольник 262"/>
            <p:cNvSpPr/>
            <p:nvPr/>
          </p:nvSpPr>
          <p:spPr>
            <a:xfrm>
              <a:off x="6824898" y="3030830"/>
              <a:ext cx="1593564" cy="456257"/>
            </a:xfrm>
            <a:prstGeom prst="rect">
              <a:avLst/>
            </a:prstGeom>
            <a:solidFill>
              <a:srgbClr val="7FD7A7"/>
            </a:solidFill>
            <a:ln w="12700">
              <a:solidFill>
                <a:srgbClr val="BCBC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4" name="TextBox 263"/>
            <p:cNvSpPr txBox="1"/>
            <p:nvPr/>
          </p:nvSpPr>
          <p:spPr>
            <a:xfrm>
              <a:off x="6796005" y="3032662"/>
              <a:ext cx="15158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latin typeface="Montserrat" pitchFamily="2" charset="-52"/>
                </a:rPr>
                <a:t>Отбраковка данных и расчет статистики </a:t>
              </a:r>
            </a:p>
          </p:txBody>
        </p:sp>
      </p:grpSp>
      <p:sp>
        <p:nvSpPr>
          <p:cNvPr id="266" name="Стрелка вниз 265"/>
          <p:cNvSpPr/>
          <p:nvPr/>
        </p:nvSpPr>
        <p:spPr>
          <a:xfrm>
            <a:off x="2647974" y="5767089"/>
            <a:ext cx="185665" cy="248025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267" name="Диаграмма 266"/>
              <p:cNvGraphicFramePr/>
              <p:nvPr>
                <p:extLst>
                  <p:ext uri="{D42A27DB-BD31-4B8C-83A1-F6EECF244321}">
                    <p14:modId xmlns:p14="http://schemas.microsoft.com/office/powerpoint/2010/main" val="936742636"/>
                  </p:ext>
                </p:extLst>
              </p:nvPr>
            </p:nvGraphicFramePr>
            <p:xfrm>
              <a:off x="8054139" y="3458653"/>
              <a:ext cx="3850133" cy="2981262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9"/>
              </a:graphicData>
            </a:graphic>
          </p:graphicFrame>
        </mc:Choice>
        <mc:Fallback xmlns="">
          <p:pic>
            <p:nvPicPr>
              <p:cNvPr id="267" name="Диаграмма 266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54139" y="3458653"/>
                <a:ext cx="3850133" cy="298126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3585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1835877" y="199021"/>
            <a:ext cx="101539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АТРИБУТИРОВАНИЕ И КАРТИРОВАНИЕ СВОЙСТВ</a:t>
            </a:r>
          </a:p>
        </p:txBody>
      </p:sp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11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911157"/>
              </p:ext>
            </p:extLst>
          </p:nvPr>
        </p:nvGraphicFramePr>
        <p:xfrm>
          <a:off x="314660" y="859975"/>
          <a:ext cx="11525317" cy="67707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460874">
                  <a:extLst>
                    <a:ext uri="{9D8B030D-6E8A-4147-A177-3AD203B41FA5}">
                      <a16:colId xmlns:a16="http://schemas.microsoft.com/office/drawing/2014/main" val="1082460218"/>
                    </a:ext>
                  </a:extLst>
                </a:gridCol>
                <a:gridCol w="10064443">
                  <a:extLst>
                    <a:ext uri="{9D8B030D-6E8A-4147-A177-3AD203B41FA5}">
                      <a16:colId xmlns:a16="http://schemas.microsoft.com/office/drawing/2014/main" val="720959762"/>
                    </a:ext>
                  </a:extLst>
                </a:gridCol>
              </a:tblGrid>
              <a:tr h="338537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Задача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Использование произвольных скважинных данных для </a:t>
                      </a:r>
                      <a:r>
                        <a:rPr lang="ru-RU" sz="1400" kern="1200" dirty="0" err="1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картопостроения</a:t>
                      </a:r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 и аналитики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516200"/>
                  </a:ext>
                </a:extLst>
              </a:tr>
              <a:tr h="338537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Результат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Сокращение времени на аналитику, повышения качества аналитики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69894"/>
                  </a:ext>
                </a:extLst>
              </a:tr>
            </a:tbl>
          </a:graphicData>
        </a:graphic>
      </p:graphicFrame>
      <p:sp>
        <p:nvSpPr>
          <p:cNvPr id="36" name="Прямоугольник 35"/>
          <p:cNvSpPr/>
          <p:nvPr/>
        </p:nvSpPr>
        <p:spPr>
          <a:xfrm>
            <a:off x="197107" y="1781627"/>
            <a:ext cx="3436066" cy="905490"/>
          </a:xfrm>
          <a:prstGeom prst="rect">
            <a:avLst/>
          </a:prstGeom>
          <a:solidFill>
            <a:srgbClr val="7FD7A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/>
          </a:p>
        </p:txBody>
      </p:sp>
      <p:sp>
        <p:nvSpPr>
          <p:cNvPr id="37" name="TextBox 36"/>
          <p:cNvSpPr txBox="1"/>
          <p:nvPr/>
        </p:nvSpPr>
        <p:spPr>
          <a:xfrm>
            <a:off x="195352" y="2072504"/>
            <a:ext cx="335853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>
                <a:latin typeface="Montserrat" pitchFamily="2" charset="-52"/>
              </a:rPr>
              <a:t>Импорт таблицы значений</a:t>
            </a:r>
          </a:p>
        </p:txBody>
      </p:sp>
      <p:sp>
        <p:nvSpPr>
          <p:cNvPr id="39" name="Прямоугольник 38"/>
          <p:cNvSpPr/>
          <p:nvPr/>
        </p:nvSpPr>
        <p:spPr>
          <a:xfrm>
            <a:off x="192213" y="2855110"/>
            <a:ext cx="3429986" cy="867857"/>
          </a:xfrm>
          <a:prstGeom prst="rect">
            <a:avLst/>
          </a:prstGeom>
          <a:solidFill>
            <a:srgbClr val="7FD7A7"/>
          </a:solidFill>
          <a:ln w="1270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/>
          </a:p>
        </p:txBody>
      </p:sp>
      <p:sp>
        <p:nvSpPr>
          <p:cNvPr id="40" name="TextBox 39"/>
          <p:cNvSpPr txBox="1"/>
          <p:nvPr/>
        </p:nvSpPr>
        <p:spPr>
          <a:xfrm>
            <a:off x="195353" y="2987176"/>
            <a:ext cx="34586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>
                <a:latin typeface="Montserrat" pitchFamily="2" charset="-52"/>
              </a:rPr>
              <a:t>Вычислить необходимых метрик</a:t>
            </a:r>
          </a:p>
        </p:txBody>
      </p:sp>
      <p:sp>
        <p:nvSpPr>
          <p:cNvPr id="43" name="Прямоугольник 42"/>
          <p:cNvSpPr/>
          <p:nvPr/>
        </p:nvSpPr>
        <p:spPr>
          <a:xfrm>
            <a:off x="204357" y="3897386"/>
            <a:ext cx="3442014" cy="1223933"/>
          </a:xfrm>
          <a:prstGeom prst="rect">
            <a:avLst/>
          </a:prstGeom>
          <a:solidFill>
            <a:srgbClr val="7FD7A7"/>
          </a:solidFill>
          <a:ln w="1270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/>
          </a:p>
        </p:txBody>
      </p:sp>
      <p:sp>
        <p:nvSpPr>
          <p:cNvPr id="49" name="TextBox 48"/>
          <p:cNvSpPr txBox="1"/>
          <p:nvPr/>
        </p:nvSpPr>
        <p:spPr>
          <a:xfrm>
            <a:off x="195352" y="4053324"/>
            <a:ext cx="3350533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>
                <a:latin typeface="Montserrat" pitchFamily="2" charset="-52"/>
              </a:rPr>
              <a:t>Построить пользовательские карты по атрибутам</a:t>
            </a:r>
          </a:p>
        </p:txBody>
      </p:sp>
      <p:sp>
        <p:nvSpPr>
          <p:cNvPr id="59" name="Прямоугольник 58"/>
          <p:cNvSpPr/>
          <p:nvPr/>
        </p:nvSpPr>
        <p:spPr>
          <a:xfrm>
            <a:off x="199768" y="5296653"/>
            <a:ext cx="3446608" cy="1275597"/>
          </a:xfrm>
          <a:prstGeom prst="rect">
            <a:avLst/>
          </a:prstGeom>
          <a:solidFill>
            <a:srgbClr val="7FD7A7"/>
          </a:solidFill>
          <a:ln w="1270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/>
          </a:p>
        </p:txBody>
      </p:sp>
      <p:sp>
        <p:nvSpPr>
          <p:cNvPr id="60" name="TextBox 59"/>
          <p:cNvSpPr txBox="1"/>
          <p:nvPr/>
        </p:nvSpPr>
        <p:spPr>
          <a:xfrm>
            <a:off x="195352" y="5383516"/>
            <a:ext cx="327845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>
                <a:latin typeface="Montserrat" pitchFamily="2" charset="-52"/>
              </a:rPr>
              <a:t>Построить многоугольники по наиболее выделяющимся областям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5"/>
          <a:srcRect t="5222" r="42809" b="13644"/>
          <a:stretch/>
        </p:blipFill>
        <p:spPr>
          <a:xfrm>
            <a:off x="4648283" y="2048468"/>
            <a:ext cx="3668402" cy="41822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53542" y="1669926"/>
            <a:ext cx="3663143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tx1"/>
                </a:solidFill>
                <a:latin typeface="Montserrat" pitchFamily="2" charset="-52"/>
              </a:rPr>
              <a:t>Карта по годам ввода скважин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8935138" y="1650040"/>
            <a:ext cx="2840546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tx1"/>
                </a:solidFill>
                <a:latin typeface="Montserrat" pitchFamily="2" charset="-52"/>
              </a:rPr>
              <a:t>Таблица начальных дебитов</a:t>
            </a:r>
          </a:p>
        </p:txBody>
      </p:sp>
      <p:sp>
        <p:nvSpPr>
          <p:cNvPr id="63" name="Стрелка вниз 62"/>
          <p:cNvSpPr/>
          <p:nvPr/>
        </p:nvSpPr>
        <p:spPr>
          <a:xfrm>
            <a:off x="3219192" y="3513157"/>
            <a:ext cx="454249" cy="527254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/>
          </a:p>
        </p:txBody>
      </p:sp>
      <p:sp>
        <p:nvSpPr>
          <p:cNvPr id="64" name="Стрелка вниз 63"/>
          <p:cNvSpPr/>
          <p:nvPr/>
        </p:nvSpPr>
        <p:spPr>
          <a:xfrm>
            <a:off x="3219192" y="4978294"/>
            <a:ext cx="454249" cy="527254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/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 rotWithShape="1">
          <a:blip r:embed="rId5"/>
          <a:srcRect l="57991" t="5222" b="11791"/>
          <a:stretch/>
        </p:blipFill>
        <p:spPr>
          <a:xfrm>
            <a:off x="8935138" y="2036228"/>
            <a:ext cx="2776717" cy="4408116"/>
          </a:xfrm>
          <a:prstGeom prst="rect">
            <a:avLst/>
          </a:prstGeom>
        </p:spPr>
      </p:pic>
      <p:sp>
        <p:nvSpPr>
          <p:cNvPr id="30" name="Стрелка вниз 29"/>
          <p:cNvSpPr/>
          <p:nvPr/>
        </p:nvSpPr>
        <p:spPr>
          <a:xfrm>
            <a:off x="3221374" y="2496416"/>
            <a:ext cx="454249" cy="527254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/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19F53319-5246-4906-85C7-EC29E0DEA3B9}"/>
              </a:ext>
            </a:extLst>
          </p:cNvPr>
          <p:cNvCxnSpPr/>
          <p:nvPr/>
        </p:nvCxnSpPr>
        <p:spPr>
          <a:xfrm flipH="1">
            <a:off x="8316685" y="2105162"/>
            <a:ext cx="2544355" cy="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606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12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44" name="Таблица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603704"/>
              </p:ext>
            </p:extLst>
          </p:nvPr>
        </p:nvGraphicFramePr>
        <p:xfrm>
          <a:off x="314660" y="859975"/>
          <a:ext cx="11525317" cy="67707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460874">
                  <a:extLst>
                    <a:ext uri="{9D8B030D-6E8A-4147-A177-3AD203B41FA5}">
                      <a16:colId xmlns:a16="http://schemas.microsoft.com/office/drawing/2014/main" val="1082460218"/>
                    </a:ext>
                  </a:extLst>
                </a:gridCol>
                <a:gridCol w="10064443">
                  <a:extLst>
                    <a:ext uri="{9D8B030D-6E8A-4147-A177-3AD203B41FA5}">
                      <a16:colId xmlns:a16="http://schemas.microsoft.com/office/drawing/2014/main" val="720959762"/>
                    </a:ext>
                  </a:extLst>
                </a:gridCol>
              </a:tblGrid>
              <a:tr h="338537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Задача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Загрузка и картирование в проекте данных ПГИ для глубокого анализа</a:t>
                      </a:r>
                      <a:r>
                        <a:rPr lang="ru-RU" sz="1400" kern="1200" baseline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 адаптации</a:t>
                      </a:r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516200"/>
                  </a:ext>
                </a:extLst>
              </a:tr>
              <a:tr h="338537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Результат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Более глубокая</a:t>
                      </a:r>
                      <a:r>
                        <a:rPr lang="ru-RU" sz="1400" kern="1200" baseline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 проработка данных ПГИ и качественная адаптация ГДМ</a:t>
                      </a:r>
                      <a:endParaRPr lang="ru-RU" sz="1400" kern="120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69894"/>
                  </a:ext>
                </a:extLst>
              </a:tr>
            </a:tbl>
          </a:graphicData>
        </a:graphic>
      </p:graphicFrame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1835877" y="-41264"/>
            <a:ext cx="101539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РАБОТА С ПРОМЫСЛОВО-ГЕОФИЗИЧЕСКИЕ ИССЛЕДОВАНИЯ (ПГИ)</a:t>
            </a:r>
          </a:p>
        </p:txBody>
      </p:sp>
      <p:grpSp>
        <p:nvGrpSpPr>
          <p:cNvPr id="46" name="Группа 45"/>
          <p:cNvGrpSpPr>
            <a:grpSpLocks noChangeAspect="1"/>
          </p:cNvGrpSpPr>
          <p:nvPr/>
        </p:nvGrpSpPr>
        <p:grpSpPr>
          <a:xfrm>
            <a:off x="3150533" y="2578946"/>
            <a:ext cx="8738503" cy="3880854"/>
            <a:chOff x="3924425" y="4995228"/>
            <a:chExt cx="16570076" cy="7602684"/>
          </a:xfrm>
        </p:grpSpPr>
        <p:pic>
          <p:nvPicPr>
            <p:cNvPr id="47" name="Рисунок 46"/>
            <p:cNvPicPr>
              <a:picLocks noChangeAspect="1"/>
            </p:cNvPicPr>
            <p:nvPr/>
          </p:nvPicPr>
          <p:blipFill rotWithShape="1">
            <a:blip r:embed="rId5"/>
            <a:srcRect b="2692"/>
            <a:stretch/>
          </p:blipFill>
          <p:spPr>
            <a:xfrm>
              <a:off x="3924425" y="4995228"/>
              <a:ext cx="16570076" cy="7602684"/>
            </a:xfrm>
            <a:prstGeom prst="rect">
              <a:avLst/>
            </a:prstGeom>
          </p:spPr>
        </p:pic>
        <p:sp>
          <p:nvSpPr>
            <p:cNvPr id="48" name="Прямоугольник 47"/>
            <p:cNvSpPr/>
            <p:nvPr/>
          </p:nvSpPr>
          <p:spPr>
            <a:xfrm>
              <a:off x="10549528" y="5029383"/>
              <a:ext cx="889687" cy="222422"/>
            </a:xfrm>
            <a:prstGeom prst="rect">
              <a:avLst/>
            </a:prstGeom>
            <a:solidFill>
              <a:srgbClr val="E6E4E6"/>
            </a:solidFill>
            <a:ln>
              <a:solidFill>
                <a:srgbClr val="E6E4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" name="Прямоугольник 48"/>
            <p:cNvSpPr/>
            <p:nvPr/>
          </p:nvSpPr>
          <p:spPr>
            <a:xfrm>
              <a:off x="13187220" y="5040092"/>
              <a:ext cx="889687" cy="222422"/>
            </a:xfrm>
            <a:prstGeom prst="rect">
              <a:avLst/>
            </a:prstGeom>
            <a:solidFill>
              <a:srgbClr val="E6E4E6"/>
            </a:solidFill>
            <a:ln>
              <a:solidFill>
                <a:srgbClr val="E6E4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3150533" y="1637773"/>
            <a:ext cx="3161367" cy="8404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50400" tIns="50400" rIns="50400" bIns="50400" rtlCol="0">
            <a:spAutoFit/>
          </a:bodyPr>
          <a:lstStyle/>
          <a:p>
            <a:pPr algn="ctr"/>
            <a:r>
              <a:rPr lang="ru-RU" sz="1600" dirty="0">
                <a:latin typeface="Montserrat" pitchFamily="2" charset="-52"/>
              </a:rPr>
              <a:t>Отображение доли добычи на карте и в круговых диаграммах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887972" y="1796232"/>
            <a:ext cx="3001064" cy="59422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50400" tIns="50400" rIns="50400" bIns="50400" rtlCol="0">
            <a:spAutoFit/>
          </a:bodyPr>
          <a:lstStyle>
            <a:defPPr>
              <a:defRPr lang="ru-RU"/>
            </a:defPPr>
            <a:lvl1pPr algn="ctr">
              <a:defRPr sz="1600">
                <a:latin typeface="Montserrat" pitchFamily="2" charset="-52"/>
              </a:defRPr>
            </a:lvl1pPr>
          </a:lstStyle>
          <a:p>
            <a:r>
              <a:rPr lang="ru-RU" dirty="0"/>
              <a:t>Отображение доли на графиках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347972" y="1758285"/>
            <a:ext cx="2503928" cy="59422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50400" tIns="50400" rIns="50400" bIns="50400" rtlCol="0">
            <a:spAutoFit/>
          </a:bodyPr>
          <a:lstStyle/>
          <a:p>
            <a:pPr algn="ctr"/>
            <a:r>
              <a:rPr lang="ru-RU" sz="1600">
                <a:latin typeface="Montserrat" pitchFamily="2" charset="-52"/>
              </a:rPr>
              <a:t>Отображение доли добычи в ГИС</a:t>
            </a:r>
            <a:endParaRPr lang="ru-RU" sz="1600" dirty="0">
              <a:latin typeface="Montserrat" pitchFamily="2" charset="-52"/>
            </a:endParaRPr>
          </a:p>
        </p:txBody>
      </p:sp>
      <p:sp>
        <p:nvSpPr>
          <p:cNvPr id="60" name="Прямоугольник 59"/>
          <p:cNvSpPr/>
          <p:nvPr/>
        </p:nvSpPr>
        <p:spPr>
          <a:xfrm>
            <a:off x="314661" y="1690458"/>
            <a:ext cx="2339640" cy="80259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/>
          <p:cNvSpPr txBox="1"/>
          <p:nvPr/>
        </p:nvSpPr>
        <p:spPr>
          <a:xfrm>
            <a:off x="336706" y="1796232"/>
            <a:ext cx="2632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Montserrat" pitchFamily="2" charset="-52"/>
              </a:rPr>
              <a:t>Расчет ГИС профиля притока в модели</a:t>
            </a:r>
          </a:p>
        </p:txBody>
      </p:sp>
      <p:sp>
        <p:nvSpPr>
          <p:cNvPr id="63" name="Прямоугольник 62"/>
          <p:cNvSpPr/>
          <p:nvPr/>
        </p:nvSpPr>
        <p:spPr>
          <a:xfrm>
            <a:off x="314661" y="3004579"/>
            <a:ext cx="2339640" cy="80259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TextBox 63"/>
          <p:cNvSpPr txBox="1"/>
          <p:nvPr/>
        </p:nvSpPr>
        <p:spPr>
          <a:xfrm>
            <a:off x="336706" y="3036545"/>
            <a:ext cx="26325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Montserrat" pitchFamily="2" charset="-52"/>
              </a:rPr>
              <a:t>Расчет вектора относительной добычи по пластам</a:t>
            </a:r>
          </a:p>
        </p:txBody>
      </p:sp>
      <p:sp>
        <p:nvSpPr>
          <p:cNvPr id="66" name="Стрелка вниз 65"/>
          <p:cNvSpPr/>
          <p:nvPr/>
        </p:nvSpPr>
        <p:spPr>
          <a:xfrm>
            <a:off x="2199515" y="2485386"/>
            <a:ext cx="370466" cy="494896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Прямоугольник 66"/>
          <p:cNvSpPr/>
          <p:nvPr/>
        </p:nvSpPr>
        <p:spPr>
          <a:xfrm>
            <a:off x="314660" y="5623470"/>
            <a:ext cx="2339641" cy="80259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TextBox 67"/>
          <p:cNvSpPr txBox="1"/>
          <p:nvPr/>
        </p:nvSpPr>
        <p:spPr>
          <a:xfrm>
            <a:off x="336706" y="5651143"/>
            <a:ext cx="26325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Montserrat" pitchFamily="2" charset="-52"/>
              </a:rPr>
              <a:t>Импорт данных в атрибуты, выполнение </a:t>
            </a:r>
            <a:r>
              <a:rPr lang="ru-RU" sz="1400" dirty="0" err="1">
                <a:latin typeface="Montserrat" pitchFamily="2" charset="-52"/>
              </a:rPr>
              <a:t>картопостроения</a:t>
            </a:r>
            <a:endParaRPr lang="ru-RU" sz="1400" dirty="0">
              <a:latin typeface="Montserrat" pitchFamily="2" charset="-52"/>
            </a:endParaRPr>
          </a:p>
        </p:txBody>
      </p:sp>
      <p:sp>
        <p:nvSpPr>
          <p:cNvPr id="73" name="Прямоугольник 72"/>
          <p:cNvSpPr/>
          <p:nvPr/>
        </p:nvSpPr>
        <p:spPr>
          <a:xfrm>
            <a:off x="314660" y="4325977"/>
            <a:ext cx="2339641" cy="80259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TextBox 73"/>
          <p:cNvSpPr txBox="1"/>
          <p:nvPr/>
        </p:nvSpPr>
        <p:spPr>
          <a:xfrm>
            <a:off x="336706" y="4321770"/>
            <a:ext cx="26325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Montserrat" pitchFamily="2" charset="-52"/>
              </a:rPr>
              <a:t>Импорт исторических данных и расчет расхождений</a:t>
            </a:r>
          </a:p>
        </p:txBody>
      </p:sp>
      <p:sp>
        <p:nvSpPr>
          <p:cNvPr id="133" name="Стрелка вниз 132"/>
          <p:cNvSpPr/>
          <p:nvPr/>
        </p:nvSpPr>
        <p:spPr>
          <a:xfrm>
            <a:off x="2199515" y="3846998"/>
            <a:ext cx="370466" cy="494896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4" name="Стрелка вниз 133"/>
          <p:cNvSpPr/>
          <p:nvPr/>
        </p:nvSpPr>
        <p:spPr>
          <a:xfrm>
            <a:off x="2199515" y="5128574"/>
            <a:ext cx="370466" cy="494896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6347972" y="1637773"/>
            <a:ext cx="2503928" cy="835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5" name="Прямоугольник 134"/>
          <p:cNvSpPr/>
          <p:nvPr/>
        </p:nvSpPr>
        <p:spPr>
          <a:xfrm>
            <a:off x="8887971" y="1632028"/>
            <a:ext cx="2952005" cy="835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вал 2"/>
          <p:cNvSpPr/>
          <p:nvPr/>
        </p:nvSpPr>
        <p:spPr>
          <a:xfrm>
            <a:off x="10675620" y="5518779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/>
          <p:cNvSpPr/>
          <p:nvPr/>
        </p:nvSpPr>
        <p:spPr>
          <a:xfrm>
            <a:off x="11336020" y="5411413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/>
          <p:cNvSpPr/>
          <p:nvPr/>
        </p:nvSpPr>
        <p:spPr>
          <a:xfrm>
            <a:off x="11661418" y="5456719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8504612" y="3426941"/>
            <a:ext cx="0" cy="9149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/>
          <p:nvPr/>
        </p:nvCxnSpPr>
        <p:spPr>
          <a:xfrm>
            <a:off x="8121553" y="4422002"/>
            <a:ext cx="0" cy="4712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>
            <a:off x="7919726" y="4893276"/>
            <a:ext cx="0" cy="5634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/>
          <p:nvPr/>
        </p:nvCxnSpPr>
        <p:spPr>
          <a:xfrm>
            <a:off x="7376029" y="3426941"/>
            <a:ext cx="0" cy="9149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/>
          <p:nvPr/>
        </p:nvCxnSpPr>
        <p:spPr>
          <a:xfrm>
            <a:off x="6811737" y="4422002"/>
            <a:ext cx="0" cy="4712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/>
          <p:nvPr/>
        </p:nvCxnSpPr>
        <p:spPr>
          <a:xfrm>
            <a:off x="6519294" y="4893276"/>
            <a:ext cx="0" cy="5634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 flipV="1">
            <a:off x="8912709" y="5590779"/>
            <a:ext cx="1687988" cy="624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13" idx="1"/>
          </p:cNvCxnSpPr>
          <p:nvPr/>
        </p:nvCxnSpPr>
        <p:spPr>
          <a:xfrm flipH="1" flipV="1">
            <a:off x="6533134" y="5376022"/>
            <a:ext cx="1681948" cy="839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8215082" y="6030637"/>
            <a:ext cx="697627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ru-RU" dirty="0">
                <a:latin typeface="Montserrat" pitchFamily="2" charset="-52"/>
              </a:rPr>
              <a:t>ПГИ</a:t>
            </a:r>
          </a:p>
        </p:txBody>
      </p:sp>
    </p:spTree>
    <p:extLst>
      <p:ext uri="{BB962C8B-B14F-4D97-AF65-F5344CB8AC3E}">
        <p14:creationId xmlns:p14="http://schemas.microsoft.com/office/powerpoint/2010/main" val="1835134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13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44" name="Таблица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73701"/>
              </p:ext>
            </p:extLst>
          </p:nvPr>
        </p:nvGraphicFramePr>
        <p:xfrm>
          <a:off x="314660" y="859975"/>
          <a:ext cx="11525317" cy="67707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460874">
                  <a:extLst>
                    <a:ext uri="{9D8B030D-6E8A-4147-A177-3AD203B41FA5}">
                      <a16:colId xmlns:a16="http://schemas.microsoft.com/office/drawing/2014/main" val="1082460218"/>
                    </a:ext>
                  </a:extLst>
                </a:gridCol>
                <a:gridCol w="10064443">
                  <a:extLst>
                    <a:ext uri="{9D8B030D-6E8A-4147-A177-3AD203B41FA5}">
                      <a16:colId xmlns:a16="http://schemas.microsoft.com/office/drawing/2014/main" val="720959762"/>
                    </a:ext>
                  </a:extLst>
                </a:gridCol>
              </a:tblGrid>
              <a:tr h="338537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Задача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Сопоставление насыщения по РИГИС в новых скважинах с насыщением по модели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516200"/>
                  </a:ext>
                </a:extLst>
              </a:tr>
              <a:tr h="338537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Результат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Введение новой метрики для повышения качества ГДМ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69894"/>
                  </a:ext>
                </a:extLst>
              </a:tr>
            </a:tbl>
          </a:graphicData>
        </a:graphic>
      </p:graphicFrame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1835877" y="-41264"/>
            <a:ext cx="101539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СРАВНЕНИЕ НАСЫЩЕННОСТИ НА МОМЕНТ БУРЕНИЯ (РИГИС И КУБ)</a:t>
            </a:r>
          </a:p>
        </p:txBody>
      </p:sp>
      <p:pic>
        <p:nvPicPr>
          <p:cNvPr id="31" name="Рисунок 30"/>
          <p:cNvPicPr>
            <a:picLocks noChangeAspect="1"/>
          </p:cNvPicPr>
          <p:nvPr/>
        </p:nvPicPr>
        <p:blipFill rotWithShape="1">
          <a:blip r:embed="rId5"/>
          <a:srcRect t="3531" r="4744"/>
          <a:stretch/>
        </p:blipFill>
        <p:spPr>
          <a:xfrm>
            <a:off x="8289713" y="2305050"/>
            <a:ext cx="3672482" cy="3104415"/>
          </a:xfrm>
          <a:prstGeom prst="rect">
            <a:avLst/>
          </a:prstGeom>
        </p:spPr>
      </p:pic>
      <p:sp>
        <p:nvSpPr>
          <p:cNvPr id="33" name="Прямоугольник 32"/>
          <p:cNvSpPr/>
          <p:nvPr/>
        </p:nvSpPr>
        <p:spPr>
          <a:xfrm>
            <a:off x="8153551" y="5565063"/>
            <a:ext cx="198516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400" b="1" dirty="0">
                <a:latin typeface="Montserrat" pitchFamily="2" charset="-52"/>
              </a:rPr>
              <a:t>Вывод статистики сопоставления насыщенности по</a:t>
            </a:r>
            <a:endParaRPr lang="ru-RU" sz="1400" dirty="0">
              <a:latin typeface="Montserrat" pitchFamily="2" charset="-52"/>
            </a:endParaRPr>
          </a:p>
        </p:txBody>
      </p:sp>
      <p:graphicFrame>
        <p:nvGraphicFramePr>
          <p:cNvPr id="34" name="Таблица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53540"/>
              </p:ext>
            </p:extLst>
          </p:nvPr>
        </p:nvGraphicFramePr>
        <p:xfrm>
          <a:off x="10624336" y="5498459"/>
          <a:ext cx="1350558" cy="82963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50558">
                  <a:extLst>
                    <a:ext uri="{9D8B030D-6E8A-4147-A177-3AD203B41FA5}">
                      <a16:colId xmlns:a16="http://schemas.microsoft.com/office/drawing/2014/main" val="1275945923"/>
                    </a:ext>
                  </a:extLst>
                </a:gridCol>
              </a:tblGrid>
              <a:tr h="276545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-52"/>
                          <a:cs typeface="Arial" panose="020B0604020202020204" pitchFamily="34" charset="0"/>
                        </a:rPr>
                        <a:t>Блокам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7343000"/>
                  </a:ext>
                </a:extLst>
              </a:tr>
              <a:tr h="276545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 dirty="0">
                          <a:effectLst/>
                          <a:latin typeface="Montserrat" pitchFamily="2" charset="-52"/>
                          <a:cs typeface="Arial" panose="020B0604020202020204" pitchFamily="34" charset="0"/>
                        </a:rPr>
                        <a:t>Скважинам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058031"/>
                  </a:ext>
                </a:extLst>
              </a:tr>
              <a:tr h="276545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 dirty="0">
                          <a:effectLst/>
                          <a:latin typeface="Montserrat" pitchFamily="2" charset="-52"/>
                          <a:cs typeface="Arial" panose="020B0604020202020204" pitchFamily="34" charset="0"/>
                        </a:rPr>
                        <a:t>Годам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1894952"/>
                  </a:ext>
                </a:extLst>
              </a:tr>
            </a:tbl>
          </a:graphicData>
        </a:graphic>
      </p:graphicFrame>
      <p:grpSp>
        <p:nvGrpSpPr>
          <p:cNvPr id="24" name="Группа 23"/>
          <p:cNvGrpSpPr/>
          <p:nvPr/>
        </p:nvGrpSpPr>
        <p:grpSpPr>
          <a:xfrm>
            <a:off x="10058400" y="5616874"/>
            <a:ext cx="565936" cy="567705"/>
            <a:chOff x="10009990" y="5559724"/>
            <a:chExt cx="614346" cy="567705"/>
          </a:xfrm>
        </p:grpSpPr>
        <p:cxnSp>
          <p:nvCxnSpPr>
            <p:cNvPr id="35" name="Прямая соединительная линия 34"/>
            <p:cNvCxnSpPr/>
            <p:nvPr/>
          </p:nvCxnSpPr>
          <p:spPr>
            <a:xfrm flipH="1">
              <a:off x="10009990" y="5559724"/>
              <a:ext cx="612742" cy="322246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/>
            <p:cNvCxnSpPr/>
            <p:nvPr/>
          </p:nvCxnSpPr>
          <p:spPr>
            <a:xfrm flipH="1" flipV="1">
              <a:off x="10009990" y="5863555"/>
              <a:ext cx="612742" cy="263874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/>
            <p:cNvCxnSpPr>
              <a:stCxn id="34" idx="1"/>
              <a:endCxn id="33" idx="3"/>
            </p:cNvCxnSpPr>
            <p:nvPr/>
          </p:nvCxnSpPr>
          <p:spPr>
            <a:xfrm flipH="1">
              <a:off x="10097172" y="5856126"/>
              <a:ext cx="527164" cy="21119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8" name="Таблица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445568"/>
              </p:ext>
            </p:extLst>
          </p:nvPr>
        </p:nvGraphicFramePr>
        <p:xfrm>
          <a:off x="4195128" y="2294244"/>
          <a:ext cx="3168000" cy="403417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192212">
                  <a:extLst>
                    <a:ext uri="{9D8B030D-6E8A-4147-A177-3AD203B41FA5}">
                      <a16:colId xmlns:a16="http://schemas.microsoft.com/office/drawing/2014/main" val="1849786451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2109288305"/>
                    </a:ext>
                  </a:extLst>
                </a:gridCol>
                <a:gridCol w="1457628">
                  <a:extLst>
                    <a:ext uri="{9D8B030D-6E8A-4147-A177-3AD203B41FA5}">
                      <a16:colId xmlns:a16="http://schemas.microsoft.com/office/drawing/2014/main" val="1239429293"/>
                    </a:ext>
                  </a:extLst>
                </a:gridCol>
              </a:tblGrid>
              <a:tr h="403417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-52"/>
                        </a:rPr>
                        <a:t>Дата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-52"/>
                        </a:rPr>
                        <a:t>График/ Карта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-52"/>
                        </a:rPr>
                        <a:t>Количество новых скважин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4341356"/>
                  </a:ext>
                </a:extLst>
              </a:tr>
              <a:tr h="403417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-52"/>
                        </a:rPr>
                        <a:t>01.11.2014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9776291"/>
                  </a:ext>
                </a:extLst>
              </a:tr>
              <a:tr h="403417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-52"/>
                        </a:rPr>
                        <a:t>01.12.2014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u="none" strike="noStrike" dirty="0">
                          <a:effectLst/>
                          <a:latin typeface="Montserrat" pitchFamily="2" charset="-52"/>
                        </a:rPr>
                        <a:t>1 новая скважины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531453"/>
                  </a:ext>
                </a:extLst>
              </a:tr>
              <a:tr h="403417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 dirty="0">
                          <a:effectLst/>
                          <a:latin typeface="Montserrat" pitchFamily="2" charset="-52"/>
                        </a:rPr>
                        <a:t>01.01.2015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303135"/>
                  </a:ext>
                </a:extLst>
              </a:tr>
              <a:tr h="403417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 dirty="0">
                          <a:effectLst/>
                          <a:latin typeface="Montserrat" pitchFamily="2" charset="-52"/>
                        </a:rPr>
                        <a:t>01.02.2015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u="none" strike="noStrike" dirty="0">
                          <a:effectLst/>
                          <a:latin typeface="Montserrat" pitchFamily="2" charset="-52"/>
                        </a:rPr>
                        <a:t>2 новые скважины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  <a:p>
                      <a:pPr algn="r" fontAlgn="b"/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700109"/>
                  </a:ext>
                </a:extLst>
              </a:tr>
              <a:tr h="403417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 dirty="0">
                          <a:effectLst/>
                          <a:latin typeface="Montserrat" pitchFamily="2" charset="-52"/>
                        </a:rPr>
                        <a:t>01.03.2015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 dirty="0">
                          <a:effectLst/>
                          <a:latin typeface="Montserrat" pitchFamily="2" charset="-52"/>
                        </a:rPr>
                        <a:t>2 новые скважины 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077941"/>
                  </a:ext>
                </a:extLst>
              </a:tr>
              <a:tr h="403417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 dirty="0">
                          <a:effectLst/>
                          <a:latin typeface="Montserrat" pitchFamily="2" charset="-52"/>
                        </a:rPr>
                        <a:t>01.04.2015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47230"/>
                  </a:ext>
                </a:extLst>
              </a:tr>
              <a:tr h="403417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 dirty="0">
                          <a:effectLst/>
                          <a:latin typeface="Montserrat" pitchFamily="2" charset="-52"/>
                        </a:rPr>
                        <a:t>01.05.2015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46412"/>
                  </a:ext>
                </a:extLst>
              </a:tr>
              <a:tr h="403417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 dirty="0">
                          <a:effectLst/>
                          <a:latin typeface="Montserrat" pitchFamily="2" charset="-52"/>
                        </a:rPr>
                        <a:t>01.06.2015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 dirty="0">
                          <a:effectLst/>
                          <a:latin typeface="Montserrat" pitchFamily="2" charset="-52"/>
                        </a:rPr>
                        <a:t>1 новая скважины 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849379"/>
                  </a:ext>
                </a:extLst>
              </a:tr>
              <a:tr h="403417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 dirty="0">
                          <a:effectLst/>
                          <a:latin typeface="Montserrat" pitchFamily="2" charset="-52"/>
                        </a:rPr>
                        <a:t>01.07.2015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585723"/>
                  </a:ext>
                </a:extLst>
              </a:tr>
            </a:tbl>
          </a:graphicData>
        </a:graphic>
      </p:graphicFrame>
      <p:sp>
        <p:nvSpPr>
          <p:cNvPr id="39" name="Стрелка вниз 38"/>
          <p:cNvSpPr/>
          <p:nvPr/>
        </p:nvSpPr>
        <p:spPr>
          <a:xfrm>
            <a:off x="3769486" y="2367826"/>
            <a:ext cx="532678" cy="3997341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ru-RU" dirty="0">
                <a:latin typeface="Montserrat" pitchFamily="2" charset="-52"/>
              </a:rPr>
              <a:t>Годы разработки</a:t>
            </a:r>
          </a:p>
        </p:txBody>
      </p:sp>
      <p:sp>
        <p:nvSpPr>
          <p:cNvPr id="59" name="Прямоугольник 58"/>
          <p:cNvSpPr/>
          <p:nvPr/>
        </p:nvSpPr>
        <p:spPr>
          <a:xfrm>
            <a:off x="277393" y="1947294"/>
            <a:ext cx="2771321" cy="80259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TextBox 61"/>
          <p:cNvSpPr txBox="1"/>
          <p:nvPr/>
        </p:nvSpPr>
        <p:spPr>
          <a:xfrm>
            <a:off x="231189" y="2191428"/>
            <a:ext cx="2764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Montserrat" pitchFamily="2" charset="-52"/>
              </a:rPr>
              <a:t>Загрузка кривых РИГИС</a:t>
            </a:r>
          </a:p>
        </p:txBody>
      </p:sp>
      <p:sp>
        <p:nvSpPr>
          <p:cNvPr id="69" name="Прямоугольник 68"/>
          <p:cNvSpPr/>
          <p:nvPr/>
        </p:nvSpPr>
        <p:spPr>
          <a:xfrm>
            <a:off x="279963" y="3134167"/>
            <a:ext cx="2768751" cy="80259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TextBox 69"/>
          <p:cNvSpPr txBox="1"/>
          <p:nvPr/>
        </p:nvSpPr>
        <p:spPr>
          <a:xfrm>
            <a:off x="231189" y="3273855"/>
            <a:ext cx="2767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Montserrat" pitchFamily="2" charset="-52"/>
              </a:rPr>
              <a:t>Импорт дат бурения по скважинам</a:t>
            </a:r>
          </a:p>
        </p:txBody>
      </p:sp>
      <p:sp>
        <p:nvSpPr>
          <p:cNvPr id="72" name="Стрелка вниз 71"/>
          <p:cNvSpPr/>
          <p:nvPr/>
        </p:nvSpPr>
        <p:spPr>
          <a:xfrm>
            <a:off x="2683069" y="2757382"/>
            <a:ext cx="334335" cy="446629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1" name="Прямоугольник 90"/>
          <p:cNvSpPr/>
          <p:nvPr/>
        </p:nvSpPr>
        <p:spPr>
          <a:xfrm>
            <a:off x="287196" y="4321040"/>
            <a:ext cx="2761518" cy="80259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2" name="TextBox 91"/>
          <p:cNvSpPr txBox="1"/>
          <p:nvPr/>
        </p:nvSpPr>
        <p:spPr>
          <a:xfrm>
            <a:off x="231189" y="4456537"/>
            <a:ext cx="27706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Montserrat" pitchFamily="2" charset="-52"/>
              </a:rPr>
              <a:t>Цикл по датам с записанными картами</a:t>
            </a:r>
          </a:p>
        </p:txBody>
      </p:sp>
      <p:sp>
        <p:nvSpPr>
          <p:cNvPr id="94" name="Прямоугольник 93"/>
          <p:cNvSpPr/>
          <p:nvPr/>
        </p:nvSpPr>
        <p:spPr>
          <a:xfrm>
            <a:off x="286917" y="5507913"/>
            <a:ext cx="2763703" cy="80259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5" name="TextBox 94"/>
          <p:cNvSpPr txBox="1"/>
          <p:nvPr/>
        </p:nvSpPr>
        <p:spPr>
          <a:xfrm>
            <a:off x="231189" y="5549619"/>
            <a:ext cx="2795626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Montserrat" pitchFamily="2" charset="-52"/>
              </a:rPr>
              <a:t>Запись куба насыщенности водой в кривые ГИС на даты бурения скважин</a:t>
            </a:r>
          </a:p>
        </p:txBody>
      </p:sp>
      <p:sp>
        <p:nvSpPr>
          <p:cNvPr id="100" name="Стрелка вниз 99"/>
          <p:cNvSpPr/>
          <p:nvPr/>
        </p:nvSpPr>
        <p:spPr>
          <a:xfrm>
            <a:off x="2683069" y="3916117"/>
            <a:ext cx="334335" cy="446629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3" name="Стрелка вниз 102"/>
          <p:cNvSpPr/>
          <p:nvPr/>
        </p:nvSpPr>
        <p:spPr>
          <a:xfrm>
            <a:off x="2683069" y="5092461"/>
            <a:ext cx="334335" cy="446629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6" name="Группа 5"/>
          <p:cNvGrpSpPr/>
          <p:nvPr/>
        </p:nvGrpSpPr>
        <p:grpSpPr>
          <a:xfrm>
            <a:off x="5409003" y="4787414"/>
            <a:ext cx="452489" cy="287550"/>
            <a:chOff x="5497560" y="6389192"/>
            <a:chExt cx="660353" cy="419644"/>
          </a:xfrm>
        </p:grpSpPr>
        <p:grpSp>
          <p:nvGrpSpPr>
            <p:cNvPr id="5" name="Группа 4"/>
            <p:cNvGrpSpPr/>
            <p:nvPr/>
          </p:nvGrpSpPr>
          <p:grpSpPr>
            <a:xfrm>
              <a:off x="5497560" y="6415940"/>
              <a:ext cx="660353" cy="351618"/>
              <a:chOff x="5925443" y="5957578"/>
              <a:chExt cx="987425" cy="525774"/>
            </a:xfrm>
          </p:grpSpPr>
          <p:sp>
            <p:nvSpPr>
              <p:cNvPr id="4" name="Полилиния 3"/>
              <p:cNvSpPr/>
              <p:nvPr/>
            </p:nvSpPr>
            <p:spPr>
              <a:xfrm>
                <a:off x="5925443" y="5963928"/>
                <a:ext cx="987425" cy="519424"/>
              </a:xfrm>
              <a:custGeom>
                <a:avLst/>
                <a:gdLst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403225 w 1009650"/>
                  <a:gd name="connsiteY3" fmla="*/ 0 h 561975"/>
                  <a:gd name="connsiteX4" fmla="*/ 0 w 1009650"/>
                  <a:gd name="connsiteY4" fmla="*/ 377825 h 561975"/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549275 w 1009650"/>
                  <a:gd name="connsiteY3" fmla="*/ 0 h 561975"/>
                  <a:gd name="connsiteX4" fmla="*/ 403225 w 1009650"/>
                  <a:gd name="connsiteY4" fmla="*/ 0 h 561975"/>
                  <a:gd name="connsiteX5" fmla="*/ 0 w 1009650"/>
                  <a:gd name="connsiteY5" fmla="*/ 377825 h 561975"/>
                  <a:gd name="connsiteX0" fmla="*/ 0 w 1009650"/>
                  <a:gd name="connsiteY0" fmla="*/ 398991 h 583141"/>
                  <a:gd name="connsiteX1" fmla="*/ 666750 w 1009650"/>
                  <a:gd name="connsiteY1" fmla="*/ 583141 h 583141"/>
                  <a:gd name="connsiteX2" fmla="*/ 1009650 w 1009650"/>
                  <a:gd name="connsiteY2" fmla="*/ 402166 h 583141"/>
                  <a:gd name="connsiteX3" fmla="*/ 549275 w 1009650"/>
                  <a:gd name="connsiteY3" fmla="*/ 21166 h 583141"/>
                  <a:gd name="connsiteX4" fmla="*/ 403225 w 1009650"/>
                  <a:gd name="connsiteY4" fmla="*/ 21166 h 583141"/>
                  <a:gd name="connsiteX5" fmla="*/ 0 w 1009650"/>
                  <a:gd name="connsiteY5" fmla="*/ 398991 h 583141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67130 h 551280"/>
                  <a:gd name="connsiteX1" fmla="*/ 666750 w 1009650"/>
                  <a:gd name="connsiteY1" fmla="*/ 551280 h 551280"/>
                  <a:gd name="connsiteX2" fmla="*/ 1009650 w 1009650"/>
                  <a:gd name="connsiteY2" fmla="*/ 370305 h 551280"/>
                  <a:gd name="connsiteX3" fmla="*/ 558800 w 1009650"/>
                  <a:gd name="connsiteY3" fmla="*/ 30580 h 551280"/>
                  <a:gd name="connsiteX4" fmla="*/ 403225 w 1009650"/>
                  <a:gd name="connsiteY4" fmla="*/ 5180 h 551280"/>
                  <a:gd name="connsiteX5" fmla="*/ 0 w 1009650"/>
                  <a:gd name="connsiteY5" fmla="*/ 367130 h 551280"/>
                  <a:gd name="connsiteX0" fmla="*/ 0 w 1009650"/>
                  <a:gd name="connsiteY0" fmla="*/ 361950 h 546100"/>
                  <a:gd name="connsiteX1" fmla="*/ 666750 w 1009650"/>
                  <a:gd name="connsiteY1" fmla="*/ 546100 h 546100"/>
                  <a:gd name="connsiteX2" fmla="*/ 1009650 w 1009650"/>
                  <a:gd name="connsiteY2" fmla="*/ 365125 h 546100"/>
                  <a:gd name="connsiteX3" fmla="*/ 558800 w 1009650"/>
                  <a:gd name="connsiteY3" fmla="*/ 25400 h 546100"/>
                  <a:gd name="connsiteX4" fmla="*/ 403225 w 1009650"/>
                  <a:gd name="connsiteY4" fmla="*/ 0 h 546100"/>
                  <a:gd name="connsiteX5" fmla="*/ 0 w 1009650"/>
                  <a:gd name="connsiteY5" fmla="*/ 361950 h 546100"/>
                  <a:gd name="connsiteX0" fmla="*/ 0 w 1009650"/>
                  <a:gd name="connsiteY0" fmla="*/ 337889 h 522039"/>
                  <a:gd name="connsiteX1" fmla="*/ 666750 w 1009650"/>
                  <a:gd name="connsiteY1" fmla="*/ 522039 h 522039"/>
                  <a:gd name="connsiteX2" fmla="*/ 1009650 w 1009650"/>
                  <a:gd name="connsiteY2" fmla="*/ 341064 h 522039"/>
                  <a:gd name="connsiteX3" fmla="*/ 558800 w 1009650"/>
                  <a:gd name="connsiteY3" fmla="*/ 1339 h 522039"/>
                  <a:gd name="connsiteX4" fmla="*/ 336550 w 1009650"/>
                  <a:gd name="connsiteY4" fmla="*/ 36264 h 522039"/>
                  <a:gd name="connsiteX5" fmla="*/ 0 w 1009650"/>
                  <a:gd name="connsiteY5" fmla="*/ 337889 h 522039"/>
                  <a:gd name="connsiteX0" fmla="*/ 0 w 1009650"/>
                  <a:gd name="connsiteY0" fmla="*/ 341013 h 525163"/>
                  <a:gd name="connsiteX1" fmla="*/ 666750 w 1009650"/>
                  <a:gd name="connsiteY1" fmla="*/ 525163 h 525163"/>
                  <a:gd name="connsiteX2" fmla="*/ 1009650 w 1009650"/>
                  <a:gd name="connsiteY2" fmla="*/ 344188 h 525163"/>
                  <a:gd name="connsiteX3" fmla="*/ 558800 w 1009650"/>
                  <a:gd name="connsiteY3" fmla="*/ 4463 h 525163"/>
                  <a:gd name="connsiteX4" fmla="*/ 336550 w 1009650"/>
                  <a:gd name="connsiteY4" fmla="*/ 39388 h 525163"/>
                  <a:gd name="connsiteX5" fmla="*/ 0 w 1009650"/>
                  <a:gd name="connsiteY5" fmla="*/ 341013 h 525163"/>
                  <a:gd name="connsiteX0" fmla="*/ 0 w 1009650"/>
                  <a:gd name="connsiteY0" fmla="*/ 336241 h 520391"/>
                  <a:gd name="connsiteX1" fmla="*/ 666750 w 1009650"/>
                  <a:gd name="connsiteY1" fmla="*/ 520391 h 520391"/>
                  <a:gd name="connsiteX2" fmla="*/ 1009650 w 1009650"/>
                  <a:gd name="connsiteY2" fmla="*/ 339416 h 520391"/>
                  <a:gd name="connsiteX3" fmla="*/ 565150 w 1009650"/>
                  <a:gd name="connsiteY3" fmla="*/ 6041 h 520391"/>
                  <a:gd name="connsiteX4" fmla="*/ 336550 w 1009650"/>
                  <a:gd name="connsiteY4" fmla="*/ 34616 h 520391"/>
                  <a:gd name="connsiteX5" fmla="*/ 0 w 1009650"/>
                  <a:gd name="connsiteY5" fmla="*/ 336241 h 520391"/>
                  <a:gd name="connsiteX0" fmla="*/ 0 w 1009650"/>
                  <a:gd name="connsiteY0" fmla="*/ 332099 h 516249"/>
                  <a:gd name="connsiteX1" fmla="*/ 666750 w 1009650"/>
                  <a:gd name="connsiteY1" fmla="*/ 516249 h 516249"/>
                  <a:gd name="connsiteX2" fmla="*/ 1009650 w 1009650"/>
                  <a:gd name="connsiteY2" fmla="*/ 335274 h 516249"/>
                  <a:gd name="connsiteX3" fmla="*/ 565150 w 1009650"/>
                  <a:gd name="connsiteY3" fmla="*/ 8249 h 516249"/>
                  <a:gd name="connsiteX4" fmla="*/ 336550 w 1009650"/>
                  <a:gd name="connsiteY4" fmla="*/ 30474 h 516249"/>
                  <a:gd name="connsiteX5" fmla="*/ 0 w 1009650"/>
                  <a:gd name="connsiteY5" fmla="*/ 332099 h 516249"/>
                  <a:gd name="connsiteX0" fmla="*/ 0 w 987425"/>
                  <a:gd name="connsiteY0" fmla="*/ 386074 h 516249"/>
                  <a:gd name="connsiteX1" fmla="*/ 644525 w 987425"/>
                  <a:gd name="connsiteY1" fmla="*/ 516249 h 516249"/>
                  <a:gd name="connsiteX2" fmla="*/ 987425 w 987425"/>
                  <a:gd name="connsiteY2" fmla="*/ 335274 h 516249"/>
                  <a:gd name="connsiteX3" fmla="*/ 542925 w 987425"/>
                  <a:gd name="connsiteY3" fmla="*/ 8249 h 516249"/>
                  <a:gd name="connsiteX4" fmla="*/ 314325 w 987425"/>
                  <a:gd name="connsiteY4" fmla="*/ 30474 h 516249"/>
                  <a:gd name="connsiteX5" fmla="*/ 0 w 987425"/>
                  <a:gd name="connsiteY5" fmla="*/ 386074 h 516249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7425" h="519424">
                    <a:moveTo>
                      <a:pt x="0" y="386074"/>
                    </a:moveTo>
                    <a:cubicBezTo>
                      <a:pt x="216958" y="430524"/>
                      <a:pt x="452967" y="440049"/>
                      <a:pt x="650875" y="519424"/>
                    </a:cubicBezTo>
                    <a:cubicBezTo>
                      <a:pt x="737658" y="432641"/>
                      <a:pt x="875242" y="396657"/>
                      <a:pt x="987425" y="335274"/>
                    </a:cubicBezTo>
                    <a:cubicBezTo>
                      <a:pt x="810683" y="226266"/>
                      <a:pt x="719667" y="117257"/>
                      <a:pt x="542925" y="8249"/>
                    </a:cubicBezTo>
                    <a:cubicBezTo>
                      <a:pt x="465667" y="-1276"/>
                      <a:pt x="388408" y="-10801"/>
                      <a:pt x="314325" y="30474"/>
                    </a:cubicBezTo>
                    <a:cubicBezTo>
                      <a:pt x="164042" y="138424"/>
                      <a:pt x="134408" y="265424"/>
                      <a:pt x="0" y="386074"/>
                    </a:cubicBezTo>
                    <a:close/>
                  </a:path>
                </a:pathLst>
              </a:cu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4" name="Полилиния 103"/>
              <p:cNvSpPr/>
              <p:nvPr/>
            </p:nvSpPr>
            <p:spPr>
              <a:xfrm>
                <a:off x="6019089" y="5963928"/>
                <a:ext cx="752475" cy="347974"/>
              </a:xfrm>
              <a:custGeom>
                <a:avLst/>
                <a:gdLst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403225 w 1009650"/>
                  <a:gd name="connsiteY3" fmla="*/ 0 h 561975"/>
                  <a:gd name="connsiteX4" fmla="*/ 0 w 1009650"/>
                  <a:gd name="connsiteY4" fmla="*/ 377825 h 561975"/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549275 w 1009650"/>
                  <a:gd name="connsiteY3" fmla="*/ 0 h 561975"/>
                  <a:gd name="connsiteX4" fmla="*/ 403225 w 1009650"/>
                  <a:gd name="connsiteY4" fmla="*/ 0 h 561975"/>
                  <a:gd name="connsiteX5" fmla="*/ 0 w 1009650"/>
                  <a:gd name="connsiteY5" fmla="*/ 377825 h 561975"/>
                  <a:gd name="connsiteX0" fmla="*/ 0 w 1009650"/>
                  <a:gd name="connsiteY0" fmla="*/ 398991 h 583141"/>
                  <a:gd name="connsiteX1" fmla="*/ 666750 w 1009650"/>
                  <a:gd name="connsiteY1" fmla="*/ 583141 h 583141"/>
                  <a:gd name="connsiteX2" fmla="*/ 1009650 w 1009650"/>
                  <a:gd name="connsiteY2" fmla="*/ 402166 h 583141"/>
                  <a:gd name="connsiteX3" fmla="*/ 549275 w 1009650"/>
                  <a:gd name="connsiteY3" fmla="*/ 21166 h 583141"/>
                  <a:gd name="connsiteX4" fmla="*/ 403225 w 1009650"/>
                  <a:gd name="connsiteY4" fmla="*/ 21166 h 583141"/>
                  <a:gd name="connsiteX5" fmla="*/ 0 w 1009650"/>
                  <a:gd name="connsiteY5" fmla="*/ 398991 h 583141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67130 h 551280"/>
                  <a:gd name="connsiteX1" fmla="*/ 666750 w 1009650"/>
                  <a:gd name="connsiteY1" fmla="*/ 551280 h 551280"/>
                  <a:gd name="connsiteX2" fmla="*/ 1009650 w 1009650"/>
                  <a:gd name="connsiteY2" fmla="*/ 370305 h 551280"/>
                  <a:gd name="connsiteX3" fmla="*/ 558800 w 1009650"/>
                  <a:gd name="connsiteY3" fmla="*/ 30580 h 551280"/>
                  <a:gd name="connsiteX4" fmla="*/ 403225 w 1009650"/>
                  <a:gd name="connsiteY4" fmla="*/ 5180 h 551280"/>
                  <a:gd name="connsiteX5" fmla="*/ 0 w 1009650"/>
                  <a:gd name="connsiteY5" fmla="*/ 367130 h 551280"/>
                  <a:gd name="connsiteX0" fmla="*/ 0 w 1009650"/>
                  <a:gd name="connsiteY0" fmla="*/ 361950 h 546100"/>
                  <a:gd name="connsiteX1" fmla="*/ 666750 w 1009650"/>
                  <a:gd name="connsiteY1" fmla="*/ 546100 h 546100"/>
                  <a:gd name="connsiteX2" fmla="*/ 1009650 w 1009650"/>
                  <a:gd name="connsiteY2" fmla="*/ 365125 h 546100"/>
                  <a:gd name="connsiteX3" fmla="*/ 558800 w 1009650"/>
                  <a:gd name="connsiteY3" fmla="*/ 25400 h 546100"/>
                  <a:gd name="connsiteX4" fmla="*/ 403225 w 1009650"/>
                  <a:gd name="connsiteY4" fmla="*/ 0 h 546100"/>
                  <a:gd name="connsiteX5" fmla="*/ 0 w 1009650"/>
                  <a:gd name="connsiteY5" fmla="*/ 361950 h 546100"/>
                  <a:gd name="connsiteX0" fmla="*/ 0 w 1009650"/>
                  <a:gd name="connsiteY0" fmla="*/ 337889 h 522039"/>
                  <a:gd name="connsiteX1" fmla="*/ 666750 w 1009650"/>
                  <a:gd name="connsiteY1" fmla="*/ 522039 h 522039"/>
                  <a:gd name="connsiteX2" fmla="*/ 1009650 w 1009650"/>
                  <a:gd name="connsiteY2" fmla="*/ 341064 h 522039"/>
                  <a:gd name="connsiteX3" fmla="*/ 558800 w 1009650"/>
                  <a:gd name="connsiteY3" fmla="*/ 1339 h 522039"/>
                  <a:gd name="connsiteX4" fmla="*/ 336550 w 1009650"/>
                  <a:gd name="connsiteY4" fmla="*/ 36264 h 522039"/>
                  <a:gd name="connsiteX5" fmla="*/ 0 w 1009650"/>
                  <a:gd name="connsiteY5" fmla="*/ 337889 h 522039"/>
                  <a:gd name="connsiteX0" fmla="*/ 0 w 1009650"/>
                  <a:gd name="connsiteY0" fmla="*/ 341013 h 525163"/>
                  <a:gd name="connsiteX1" fmla="*/ 666750 w 1009650"/>
                  <a:gd name="connsiteY1" fmla="*/ 525163 h 525163"/>
                  <a:gd name="connsiteX2" fmla="*/ 1009650 w 1009650"/>
                  <a:gd name="connsiteY2" fmla="*/ 344188 h 525163"/>
                  <a:gd name="connsiteX3" fmla="*/ 558800 w 1009650"/>
                  <a:gd name="connsiteY3" fmla="*/ 4463 h 525163"/>
                  <a:gd name="connsiteX4" fmla="*/ 336550 w 1009650"/>
                  <a:gd name="connsiteY4" fmla="*/ 39388 h 525163"/>
                  <a:gd name="connsiteX5" fmla="*/ 0 w 1009650"/>
                  <a:gd name="connsiteY5" fmla="*/ 341013 h 525163"/>
                  <a:gd name="connsiteX0" fmla="*/ 0 w 1009650"/>
                  <a:gd name="connsiteY0" fmla="*/ 336241 h 520391"/>
                  <a:gd name="connsiteX1" fmla="*/ 666750 w 1009650"/>
                  <a:gd name="connsiteY1" fmla="*/ 520391 h 520391"/>
                  <a:gd name="connsiteX2" fmla="*/ 1009650 w 1009650"/>
                  <a:gd name="connsiteY2" fmla="*/ 339416 h 520391"/>
                  <a:gd name="connsiteX3" fmla="*/ 565150 w 1009650"/>
                  <a:gd name="connsiteY3" fmla="*/ 6041 h 520391"/>
                  <a:gd name="connsiteX4" fmla="*/ 336550 w 1009650"/>
                  <a:gd name="connsiteY4" fmla="*/ 34616 h 520391"/>
                  <a:gd name="connsiteX5" fmla="*/ 0 w 1009650"/>
                  <a:gd name="connsiteY5" fmla="*/ 336241 h 520391"/>
                  <a:gd name="connsiteX0" fmla="*/ 0 w 1009650"/>
                  <a:gd name="connsiteY0" fmla="*/ 332099 h 516249"/>
                  <a:gd name="connsiteX1" fmla="*/ 666750 w 1009650"/>
                  <a:gd name="connsiteY1" fmla="*/ 516249 h 516249"/>
                  <a:gd name="connsiteX2" fmla="*/ 1009650 w 1009650"/>
                  <a:gd name="connsiteY2" fmla="*/ 335274 h 516249"/>
                  <a:gd name="connsiteX3" fmla="*/ 565150 w 1009650"/>
                  <a:gd name="connsiteY3" fmla="*/ 8249 h 516249"/>
                  <a:gd name="connsiteX4" fmla="*/ 336550 w 1009650"/>
                  <a:gd name="connsiteY4" fmla="*/ 30474 h 516249"/>
                  <a:gd name="connsiteX5" fmla="*/ 0 w 1009650"/>
                  <a:gd name="connsiteY5" fmla="*/ 332099 h 516249"/>
                  <a:gd name="connsiteX0" fmla="*/ 0 w 987425"/>
                  <a:gd name="connsiteY0" fmla="*/ 386074 h 516249"/>
                  <a:gd name="connsiteX1" fmla="*/ 644525 w 987425"/>
                  <a:gd name="connsiteY1" fmla="*/ 516249 h 516249"/>
                  <a:gd name="connsiteX2" fmla="*/ 987425 w 987425"/>
                  <a:gd name="connsiteY2" fmla="*/ 335274 h 516249"/>
                  <a:gd name="connsiteX3" fmla="*/ 542925 w 987425"/>
                  <a:gd name="connsiteY3" fmla="*/ 8249 h 516249"/>
                  <a:gd name="connsiteX4" fmla="*/ 314325 w 987425"/>
                  <a:gd name="connsiteY4" fmla="*/ 30474 h 516249"/>
                  <a:gd name="connsiteX5" fmla="*/ 0 w 987425"/>
                  <a:gd name="connsiteY5" fmla="*/ 386074 h 516249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857250"/>
                  <a:gd name="connsiteY0" fmla="*/ 243199 h 519424"/>
                  <a:gd name="connsiteX1" fmla="*/ 520700 w 857250"/>
                  <a:gd name="connsiteY1" fmla="*/ 519424 h 519424"/>
                  <a:gd name="connsiteX2" fmla="*/ 857250 w 857250"/>
                  <a:gd name="connsiteY2" fmla="*/ 335274 h 519424"/>
                  <a:gd name="connsiteX3" fmla="*/ 412750 w 857250"/>
                  <a:gd name="connsiteY3" fmla="*/ 8249 h 519424"/>
                  <a:gd name="connsiteX4" fmla="*/ 184150 w 857250"/>
                  <a:gd name="connsiteY4" fmla="*/ 30474 h 519424"/>
                  <a:gd name="connsiteX5" fmla="*/ 0 w 857250"/>
                  <a:gd name="connsiteY5" fmla="*/ 243199 h 519424"/>
                  <a:gd name="connsiteX0" fmla="*/ 0 w 873125"/>
                  <a:gd name="connsiteY0" fmla="*/ 240024 h 519424"/>
                  <a:gd name="connsiteX1" fmla="*/ 536575 w 873125"/>
                  <a:gd name="connsiteY1" fmla="*/ 519424 h 519424"/>
                  <a:gd name="connsiteX2" fmla="*/ 873125 w 873125"/>
                  <a:gd name="connsiteY2" fmla="*/ 335274 h 519424"/>
                  <a:gd name="connsiteX3" fmla="*/ 428625 w 873125"/>
                  <a:gd name="connsiteY3" fmla="*/ 8249 h 519424"/>
                  <a:gd name="connsiteX4" fmla="*/ 200025 w 873125"/>
                  <a:gd name="connsiteY4" fmla="*/ 30474 h 519424"/>
                  <a:gd name="connsiteX5" fmla="*/ 0 w 873125"/>
                  <a:gd name="connsiteY5" fmla="*/ 240024 h 519424"/>
                  <a:gd name="connsiteX0" fmla="*/ 0 w 873125"/>
                  <a:gd name="connsiteY0" fmla="*/ 240024 h 519424"/>
                  <a:gd name="connsiteX1" fmla="*/ 536575 w 873125"/>
                  <a:gd name="connsiteY1" fmla="*/ 519424 h 519424"/>
                  <a:gd name="connsiteX2" fmla="*/ 873125 w 873125"/>
                  <a:gd name="connsiteY2" fmla="*/ 335274 h 519424"/>
                  <a:gd name="connsiteX3" fmla="*/ 428625 w 873125"/>
                  <a:gd name="connsiteY3" fmla="*/ 8249 h 519424"/>
                  <a:gd name="connsiteX4" fmla="*/ 200025 w 873125"/>
                  <a:gd name="connsiteY4" fmla="*/ 30474 h 519424"/>
                  <a:gd name="connsiteX5" fmla="*/ 0 w 873125"/>
                  <a:gd name="connsiteY5" fmla="*/ 240024 h 519424"/>
                  <a:gd name="connsiteX0" fmla="*/ 0 w 857250"/>
                  <a:gd name="connsiteY0" fmla="*/ 243199 h 519424"/>
                  <a:gd name="connsiteX1" fmla="*/ 520700 w 857250"/>
                  <a:gd name="connsiteY1" fmla="*/ 519424 h 519424"/>
                  <a:gd name="connsiteX2" fmla="*/ 857250 w 857250"/>
                  <a:gd name="connsiteY2" fmla="*/ 335274 h 519424"/>
                  <a:gd name="connsiteX3" fmla="*/ 412750 w 857250"/>
                  <a:gd name="connsiteY3" fmla="*/ 8249 h 519424"/>
                  <a:gd name="connsiteX4" fmla="*/ 184150 w 857250"/>
                  <a:gd name="connsiteY4" fmla="*/ 30474 h 519424"/>
                  <a:gd name="connsiteX5" fmla="*/ 0 w 857250"/>
                  <a:gd name="connsiteY5" fmla="*/ 243199 h 519424"/>
                  <a:gd name="connsiteX0" fmla="*/ 0 w 857250"/>
                  <a:gd name="connsiteY0" fmla="*/ 243199 h 367024"/>
                  <a:gd name="connsiteX1" fmla="*/ 501650 w 857250"/>
                  <a:gd name="connsiteY1" fmla="*/ 367024 h 367024"/>
                  <a:gd name="connsiteX2" fmla="*/ 857250 w 857250"/>
                  <a:gd name="connsiteY2" fmla="*/ 335274 h 367024"/>
                  <a:gd name="connsiteX3" fmla="*/ 412750 w 857250"/>
                  <a:gd name="connsiteY3" fmla="*/ 8249 h 367024"/>
                  <a:gd name="connsiteX4" fmla="*/ 184150 w 857250"/>
                  <a:gd name="connsiteY4" fmla="*/ 30474 h 367024"/>
                  <a:gd name="connsiteX5" fmla="*/ 0 w 857250"/>
                  <a:gd name="connsiteY5" fmla="*/ 243199 h 367024"/>
                  <a:gd name="connsiteX0" fmla="*/ 0 w 857250"/>
                  <a:gd name="connsiteY0" fmla="*/ 243199 h 367024"/>
                  <a:gd name="connsiteX1" fmla="*/ 501650 w 857250"/>
                  <a:gd name="connsiteY1" fmla="*/ 367024 h 367024"/>
                  <a:gd name="connsiteX2" fmla="*/ 857250 w 857250"/>
                  <a:gd name="connsiteY2" fmla="*/ 335274 h 367024"/>
                  <a:gd name="connsiteX3" fmla="*/ 412750 w 857250"/>
                  <a:gd name="connsiteY3" fmla="*/ 8249 h 367024"/>
                  <a:gd name="connsiteX4" fmla="*/ 184150 w 857250"/>
                  <a:gd name="connsiteY4" fmla="*/ 30474 h 367024"/>
                  <a:gd name="connsiteX5" fmla="*/ 0 w 857250"/>
                  <a:gd name="connsiteY5" fmla="*/ 243199 h 367024"/>
                  <a:gd name="connsiteX0" fmla="*/ 0 w 857250"/>
                  <a:gd name="connsiteY0" fmla="*/ 243199 h 367217"/>
                  <a:gd name="connsiteX1" fmla="*/ 501650 w 857250"/>
                  <a:gd name="connsiteY1" fmla="*/ 367024 h 367217"/>
                  <a:gd name="connsiteX2" fmla="*/ 857250 w 857250"/>
                  <a:gd name="connsiteY2" fmla="*/ 335274 h 367217"/>
                  <a:gd name="connsiteX3" fmla="*/ 412750 w 857250"/>
                  <a:gd name="connsiteY3" fmla="*/ 8249 h 367217"/>
                  <a:gd name="connsiteX4" fmla="*/ 184150 w 857250"/>
                  <a:gd name="connsiteY4" fmla="*/ 30474 h 367217"/>
                  <a:gd name="connsiteX5" fmla="*/ 0 w 857250"/>
                  <a:gd name="connsiteY5" fmla="*/ 243199 h 367217"/>
                  <a:gd name="connsiteX0" fmla="*/ 0 w 857250"/>
                  <a:gd name="connsiteY0" fmla="*/ 243199 h 367217"/>
                  <a:gd name="connsiteX1" fmla="*/ 501650 w 857250"/>
                  <a:gd name="connsiteY1" fmla="*/ 367024 h 367217"/>
                  <a:gd name="connsiteX2" fmla="*/ 857250 w 857250"/>
                  <a:gd name="connsiteY2" fmla="*/ 335274 h 367217"/>
                  <a:gd name="connsiteX3" fmla="*/ 412750 w 857250"/>
                  <a:gd name="connsiteY3" fmla="*/ 8249 h 367217"/>
                  <a:gd name="connsiteX4" fmla="*/ 184150 w 857250"/>
                  <a:gd name="connsiteY4" fmla="*/ 30474 h 367217"/>
                  <a:gd name="connsiteX5" fmla="*/ 0 w 857250"/>
                  <a:gd name="connsiteY5" fmla="*/ 243199 h 367217"/>
                  <a:gd name="connsiteX0" fmla="*/ 0 w 695325"/>
                  <a:gd name="connsiteY0" fmla="*/ 243199 h 367024"/>
                  <a:gd name="connsiteX1" fmla="*/ 501650 w 695325"/>
                  <a:gd name="connsiteY1" fmla="*/ 367024 h 367024"/>
                  <a:gd name="connsiteX2" fmla="*/ 695325 w 695325"/>
                  <a:gd name="connsiteY2" fmla="*/ 217799 h 367024"/>
                  <a:gd name="connsiteX3" fmla="*/ 412750 w 695325"/>
                  <a:gd name="connsiteY3" fmla="*/ 8249 h 367024"/>
                  <a:gd name="connsiteX4" fmla="*/ 184150 w 695325"/>
                  <a:gd name="connsiteY4" fmla="*/ 30474 h 367024"/>
                  <a:gd name="connsiteX5" fmla="*/ 0 w 695325"/>
                  <a:gd name="connsiteY5" fmla="*/ 243199 h 367024"/>
                  <a:gd name="connsiteX0" fmla="*/ 0 w 695325"/>
                  <a:gd name="connsiteY0" fmla="*/ 243199 h 338449"/>
                  <a:gd name="connsiteX1" fmla="*/ 438150 w 695325"/>
                  <a:gd name="connsiteY1" fmla="*/ 338449 h 338449"/>
                  <a:gd name="connsiteX2" fmla="*/ 695325 w 695325"/>
                  <a:gd name="connsiteY2" fmla="*/ 217799 h 338449"/>
                  <a:gd name="connsiteX3" fmla="*/ 412750 w 695325"/>
                  <a:gd name="connsiteY3" fmla="*/ 8249 h 338449"/>
                  <a:gd name="connsiteX4" fmla="*/ 184150 w 695325"/>
                  <a:gd name="connsiteY4" fmla="*/ 30474 h 338449"/>
                  <a:gd name="connsiteX5" fmla="*/ 0 w 695325"/>
                  <a:gd name="connsiteY5" fmla="*/ 243199 h 338449"/>
                  <a:gd name="connsiteX0" fmla="*/ 0 w 695325"/>
                  <a:gd name="connsiteY0" fmla="*/ 243199 h 338449"/>
                  <a:gd name="connsiteX1" fmla="*/ 438150 w 695325"/>
                  <a:gd name="connsiteY1" fmla="*/ 338449 h 338449"/>
                  <a:gd name="connsiteX2" fmla="*/ 695325 w 695325"/>
                  <a:gd name="connsiteY2" fmla="*/ 217799 h 338449"/>
                  <a:gd name="connsiteX3" fmla="*/ 412750 w 695325"/>
                  <a:gd name="connsiteY3" fmla="*/ 8249 h 338449"/>
                  <a:gd name="connsiteX4" fmla="*/ 184150 w 695325"/>
                  <a:gd name="connsiteY4" fmla="*/ 30474 h 338449"/>
                  <a:gd name="connsiteX5" fmla="*/ 0 w 695325"/>
                  <a:gd name="connsiteY5" fmla="*/ 243199 h 338449"/>
                  <a:gd name="connsiteX0" fmla="*/ 0 w 695325"/>
                  <a:gd name="connsiteY0" fmla="*/ 243199 h 339169"/>
                  <a:gd name="connsiteX1" fmla="*/ 438150 w 695325"/>
                  <a:gd name="connsiteY1" fmla="*/ 338449 h 339169"/>
                  <a:gd name="connsiteX2" fmla="*/ 695325 w 695325"/>
                  <a:gd name="connsiteY2" fmla="*/ 217799 h 339169"/>
                  <a:gd name="connsiteX3" fmla="*/ 412750 w 695325"/>
                  <a:gd name="connsiteY3" fmla="*/ 8249 h 339169"/>
                  <a:gd name="connsiteX4" fmla="*/ 184150 w 695325"/>
                  <a:gd name="connsiteY4" fmla="*/ 30474 h 339169"/>
                  <a:gd name="connsiteX5" fmla="*/ 0 w 695325"/>
                  <a:gd name="connsiteY5" fmla="*/ 243199 h 339169"/>
                  <a:gd name="connsiteX0" fmla="*/ 0 w 695325"/>
                  <a:gd name="connsiteY0" fmla="*/ 243199 h 367546"/>
                  <a:gd name="connsiteX1" fmla="*/ 425450 w 695325"/>
                  <a:gd name="connsiteY1" fmla="*/ 367024 h 367546"/>
                  <a:gd name="connsiteX2" fmla="*/ 695325 w 695325"/>
                  <a:gd name="connsiteY2" fmla="*/ 217799 h 367546"/>
                  <a:gd name="connsiteX3" fmla="*/ 412750 w 695325"/>
                  <a:gd name="connsiteY3" fmla="*/ 8249 h 367546"/>
                  <a:gd name="connsiteX4" fmla="*/ 184150 w 695325"/>
                  <a:gd name="connsiteY4" fmla="*/ 30474 h 367546"/>
                  <a:gd name="connsiteX5" fmla="*/ 0 w 695325"/>
                  <a:gd name="connsiteY5" fmla="*/ 243199 h 367546"/>
                  <a:gd name="connsiteX0" fmla="*/ 0 w 695325"/>
                  <a:gd name="connsiteY0" fmla="*/ 243199 h 364388"/>
                  <a:gd name="connsiteX1" fmla="*/ 476250 w 695325"/>
                  <a:gd name="connsiteY1" fmla="*/ 363849 h 364388"/>
                  <a:gd name="connsiteX2" fmla="*/ 695325 w 695325"/>
                  <a:gd name="connsiteY2" fmla="*/ 217799 h 364388"/>
                  <a:gd name="connsiteX3" fmla="*/ 412750 w 695325"/>
                  <a:gd name="connsiteY3" fmla="*/ 8249 h 364388"/>
                  <a:gd name="connsiteX4" fmla="*/ 184150 w 695325"/>
                  <a:gd name="connsiteY4" fmla="*/ 30474 h 364388"/>
                  <a:gd name="connsiteX5" fmla="*/ 0 w 695325"/>
                  <a:gd name="connsiteY5" fmla="*/ 243199 h 364388"/>
                  <a:gd name="connsiteX0" fmla="*/ 0 w 717550"/>
                  <a:gd name="connsiteY0" fmla="*/ 243199 h 364489"/>
                  <a:gd name="connsiteX1" fmla="*/ 476250 w 717550"/>
                  <a:gd name="connsiteY1" fmla="*/ 363849 h 364489"/>
                  <a:gd name="connsiteX2" fmla="*/ 717550 w 717550"/>
                  <a:gd name="connsiteY2" fmla="*/ 233674 h 364489"/>
                  <a:gd name="connsiteX3" fmla="*/ 412750 w 717550"/>
                  <a:gd name="connsiteY3" fmla="*/ 8249 h 364489"/>
                  <a:gd name="connsiteX4" fmla="*/ 184150 w 717550"/>
                  <a:gd name="connsiteY4" fmla="*/ 30474 h 364489"/>
                  <a:gd name="connsiteX5" fmla="*/ 0 w 717550"/>
                  <a:gd name="connsiteY5" fmla="*/ 243199 h 364489"/>
                  <a:gd name="connsiteX0" fmla="*/ 0 w 717550"/>
                  <a:gd name="connsiteY0" fmla="*/ 243199 h 348760"/>
                  <a:gd name="connsiteX1" fmla="*/ 457200 w 717550"/>
                  <a:gd name="connsiteY1" fmla="*/ 347974 h 348760"/>
                  <a:gd name="connsiteX2" fmla="*/ 717550 w 717550"/>
                  <a:gd name="connsiteY2" fmla="*/ 233674 h 348760"/>
                  <a:gd name="connsiteX3" fmla="*/ 412750 w 717550"/>
                  <a:gd name="connsiteY3" fmla="*/ 8249 h 348760"/>
                  <a:gd name="connsiteX4" fmla="*/ 184150 w 717550"/>
                  <a:gd name="connsiteY4" fmla="*/ 30474 h 348760"/>
                  <a:gd name="connsiteX5" fmla="*/ 0 w 717550"/>
                  <a:gd name="connsiteY5" fmla="*/ 243199 h 348760"/>
                  <a:gd name="connsiteX0" fmla="*/ 0 w 717550"/>
                  <a:gd name="connsiteY0" fmla="*/ 243199 h 347974"/>
                  <a:gd name="connsiteX1" fmla="*/ 457200 w 717550"/>
                  <a:gd name="connsiteY1" fmla="*/ 347974 h 347974"/>
                  <a:gd name="connsiteX2" fmla="*/ 717550 w 717550"/>
                  <a:gd name="connsiteY2" fmla="*/ 233674 h 347974"/>
                  <a:gd name="connsiteX3" fmla="*/ 412750 w 717550"/>
                  <a:gd name="connsiteY3" fmla="*/ 8249 h 347974"/>
                  <a:gd name="connsiteX4" fmla="*/ 184150 w 717550"/>
                  <a:gd name="connsiteY4" fmla="*/ 30474 h 347974"/>
                  <a:gd name="connsiteX5" fmla="*/ 0 w 717550"/>
                  <a:gd name="connsiteY5" fmla="*/ 243199 h 347974"/>
                  <a:gd name="connsiteX0" fmla="*/ 0 w 752475"/>
                  <a:gd name="connsiteY0" fmla="*/ 271774 h 347974"/>
                  <a:gd name="connsiteX1" fmla="*/ 492125 w 752475"/>
                  <a:gd name="connsiteY1" fmla="*/ 347974 h 347974"/>
                  <a:gd name="connsiteX2" fmla="*/ 752475 w 752475"/>
                  <a:gd name="connsiteY2" fmla="*/ 233674 h 347974"/>
                  <a:gd name="connsiteX3" fmla="*/ 447675 w 752475"/>
                  <a:gd name="connsiteY3" fmla="*/ 8249 h 347974"/>
                  <a:gd name="connsiteX4" fmla="*/ 219075 w 752475"/>
                  <a:gd name="connsiteY4" fmla="*/ 30474 h 347974"/>
                  <a:gd name="connsiteX5" fmla="*/ 0 w 752475"/>
                  <a:gd name="connsiteY5" fmla="*/ 271774 h 347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2475" h="347974">
                    <a:moveTo>
                      <a:pt x="0" y="271774"/>
                    </a:moveTo>
                    <a:cubicBezTo>
                      <a:pt x="216958" y="316224"/>
                      <a:pt x="268817" y="332099"/>
                      <a:pt x="492125" y="347974"/>
                    </a:cubicBezTo>
                    <a:cubicBezTo>
                      <a:pt x="632883" y="311991"/>
                      <a:pt x="640292" y="295057"/>
                      <a:pt x="752475" y="233674"/>
                    </a:cubicBezTo>
                    <a:cubicBezTo>
                      <a:pt x="575733" y="124666"/>
                      <a:pt x="624417" y="117257"/>
                      <a:pt x="447675" y="8249"/>
                    </a:cubicBezTo>
                    <a:cubicBezTo>
                      <a:pt x="370417" y="-1276"/>
                      <a:pt x="293158" y="-10801"/>
                      <a:pt x="219075" y="30474"/>
                    </a:cubicBezTo>
                    <a:cubicBezTo>
                      <a:pt x="68792" y="138424"/>
                      <a:pt x="115358" y="132074"/>
                      <a:pt x="0" y="271774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5" name="Полилиния 104"/>
              <p:cNvSpPr/>
              <p:nvPr/>
            </p:nvSpPr>
            <p:spPr>
              <a:xfrm>
                <a:off x="6106385" y="5957578"/>
                <a:ext cx="508794" cy="201924"/>
              </a:xfrm>
              <a:custGeom>
                <a:avLst/>
                <a:gdLst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403225 w 1009650"/>
                  <a:gd name="connsiteY3" fmla="*/ 0 h 561975"/>
                  <a:gd name="connsiteX4" fmla="*/ 0 w 1009650"/>
                  <a:gd name="connsiteY4" fmla="*/ 377825 h 561975"/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549275 w 1009650"/>
                  <a:gd name="connsiteY3" fmla="*/ 0 h 561975"/>
                  <a:gd name="connsiteX4" fmla="*/ 403225 w 1009650"/>
                  <a:gd name="connsiteY4" fmla="*/ 0 h 561975"/>
                  <a:gd name="connsiteX5" fmla="*/ 0 w 1009650"/>
                  <a:gd name="connsiteY5" fmla="*/ 377825 h 561975"/>
                  <a:gd name="connsiteX0" fmla="*/ 0 w 1009650"/>
                  <a:gd name="connsiteY0" fmla="*/ 398991 h 583141"/>
                  <a:gd name="connsiteX1" fmla="*/ 666750 w 1009650"/>
                  <a:gd name="connsiteY1" fmla="*/ 583141 h 583141"/>
                  <a:gd name="connsiteX2" fmla="*/ 1009650 w 1009650"/>
                  <a:gd name="connsiteY2" fmla="*/ 402166 h 583141"/>
                  <a:gd name="connsiteX3" fmla="*/ 549275 w 1009650"/>
                  <a:gd name="connsiteY3" fmla="*/ 21166 h 583141"/>
                  <a:gd name="connsiteX4" fmla="*/ 403225 w 1009650"/>
                  <a:gd name="connsiteY4" fmla="*/ 21166 h 583141"/>
                  <a:gd name="connsiteX5" fmla="*/ 0 w 1009650"/>
                  <a:gd name="connsiteY5" fmla="*/ 398991 h 583141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67130 h 551280"/>
                  <a:gd name="connsiteX1" fmla="*/ 666750 w 1009650"/>
                  <a:gd name="connsiteY1" fmla="*/ 551280 h 551280"/>
                  <a:gd name="connsiteX2" fmla="*/ 1009650 w 1009650"/>
                  <a:gd name="connsiteY2" fmla="*/ 370305 h 551280"/>
                  <a:gd name="connsiteX3" fmla="*/ 558800 w 1009650"/>
                  <a:gd name="connsiteY3" fmla="*/ 30580 h 551280"/>
                  <a:gd name="connsiteX4" fmla="*/ 403225 w 1009650"/>
                  <a:gd name="connsiteY4" fmla="*/ 5180 h 551280"/>
                  <a:gd name="connsiteX5" fmla="*/ 0 w 1009650"/>
                  <a:gd name="connsiteY5" fmla="*/ 367130 h 551280"/>
                  <a:gd name="connsiteX0" fmla="*/ 0 w 1009650"/>
                  <a:gd name="connsiteY0" fmla="*/ 361950 h 546100"/>
                  <a:gd name="connsiteX1" fmla="*/ 666750 w 1009650"/>
                  <a:gd name="connsiteY1" fmla="*/ 546100 h 546100"/>
                  <a:gd name="connsiteX2" fmla="*/ 1009650 w 1009650"/>
                  <a:gd name="connsiteY2" fmla="*/ 365125 h 546100"/>
                  <a:gd name="connsiteX3" fmla="*/ 558800 w 1009650"/>
                  <a:gd name="connsiteY3" fmla="*/ 25400 h 546100"/>
                  <a:gd name="connsiteX4" fmla="*/ 403225 w 1009650"/>
                  <a:gd name="connsiteY4" fmla="*/ 0 h 546100"/>
                  <a:gd name="connsiteX5" fmla="*/ 0 w 1009650"/>
                  <a:gd name="connsiteY5" fmla="*/ 361950 h 546100"/>
                  <a:gd name="connsiteX0" fmla="*/ 0 w 1009650"/>
                  <a:gd name="connsiteY0" fmla="*/ 337889 h 522039"/>
                  <a:gd name="connsiteX1" fmla="*/ 666750 w 1009650"/>
                  <a:gd name="connsiteY1" fmla="*/ 522039 h 522039"/>
                  <a:gd name="connsiteX2" fmla="*/ 1009650 w 1009650"/>
                  <a:gd name="connsiteY2" fmla="*/ 341064 h 522039"/>
                  <a:gd name="connsiteX3" fmla="*/ 558800 w 1009650"/>
                  <a:gd name="connsiteY3" fmla="*/ 1339 h 522039"/>
                  <a:gd name="connsiteX4" fmla="*/ 336550 w 1009650"/>
                  <a:gd name="connsiteY4" fmla="*/ 36264 h 522039"/>
                  <a:gd name="connsiteX5" fmla="*/ 0 w 1009650"/>
                  <a:gd name="connsiteY5" fmla="*/ 337889 h 522039"/>
                  <a:gd name="connsiteX0" fmla="*/ 0 w 1009650"/>
                  <a:gd name="connsiteY0" fmla="*/ 341013 h 525163"/>
                  <a:gd name="connsiteX1" fmla="*/ 666750 w 1009650"/>
                  <a:gd name="connsiteY1" fmla="*/ 525163 h 525163"/>
                  <a:gd name="connsiteX2" fmla="*/ 1009650 w 1009650"/>
                  <a:gd name="connsiteY2" fmla="*/ 344188 h 525163"/>
                  <a:gd name="connsiteX3" fmla="*/ 558800 w 1009650"/>
                  <a:gd name="connsiteY3" fmla="*/ 4463 h 525163"/>
                  <a:gd name="connsiteX4" fmla="*/ 336550 w 1009650"/>
                  <a:gd name="connsiteY4" fmla="*/ 39388 h 525163"/>
                  <a:gd name="connsiteX5" fmla="*/ 0 w 1009650"/>
                  <a:gd name="connsiteY5" fmla="*/ 341013 h 525163"/>
                  <a:gd name="connsiteX0" fmla="*/ 0 w 1009650"/>
                  <a:gd name="connsiteY0" fmla="*/ 336241 h 520391"/>
                  <a:gd name="connsiteX1" fmla="*/ 666750 w 1009650"/>
                  <a:gd name="connsiteY1" fmla="*/ 520391 h 520391"/>
                  <a:gd name="connsiteX2" fmla="*/ 1009650 w 1009650"/>
                  <a:gd name="connsiteY2" fmla="*/ 339416 h 520391"/>
                  <a:gd name="connsiteX3" fmla="*/ 565150 w 1009650"/>
                  <a:gd name="connsiteY3" fmla="*/ 6041 h 520391"/>
                  <a:gd name="connsiteX4" fmla="*/ 336550 w 1009650"/>
                  <a:gd name="connsiteY4" fmla="*/ 34616 h 520391"/>
                  <a:gd name="connsiteX5" fmla="*/ 0 w 1009650"/>
                  <a:gd name="connsiteY5" fmla="*/ 336241 h 520391"/>
                  <a:gd name="connsiteX0" fmla="*/ 0 w 1009650"/>
                  <a:gd name="connsiteY0" fmla="*/ 332099 h 516249"/>
                  <a:gd name="connsiteX1" fmla="*/ 666750 w 1009650"/>
                  <a:gd name="connsiteY1" fmla="*/ 516249 h 516249"/>
                  <a:gd name="connsiteX2" fmla="*/ 1009650 w 1009650"/>
                  <a:gd name="connsiteY2" fmla="*/ 335274 h 516249"/>
                  <a:gd name="connsiteX3" fmla="*/ 565150 w 1009650"/>
                  <a:gd name="connsiteY3" fmla="*/ 8249 h 516249"/>
                  <a:gd name="connsiteX4" fmla="*/ 336550 w 1009650"/>
                  <a:gd name="connsiteY4" fmla="*/ 30474 h 516249"/>
                  <a:gd name="connsiteX5" fmla="*/ 0 w 1009650"/>
                  <a:gd name="connsiteY5" fmla="*/ 332099 h 516249"/>
                  <a:gd name="connsiteX0" fmla="*/ 0 w 987425"/>
                  <a:gd name="connsiteY0" fmla="*/ 386074 h 516249"/>
                  <a:gd name="connsiteX1" fmla="*/ 644525 w 987425"/>
                  <a:gd name="connsiteY1" fmla="*/ 516249 h 516249"/>
                  <a:gd name="connsiteX2" fmla="*/ 987425 w 987425"/>
                  <a:gd name="connsiteY2" fmla="*/ 335274 h 516249"/>
                  <a:gd name="connsiteX3" fmla="*/ 542925 w 987425"/>
                  <a:gd name="connsiteY3" fmla="*/ 8249 h 516249"/>
                  <a:gd name="connsiteX4" fmla="*/ 314325 w 987425"/>
                  <a:gd name="connsiteY4" fmla="*/ 30474 h 516249"/>
                  <a:gd name="connsiteX5" fmla="*/ 0 w 987425"/>
                  <a:gd name="connsiteY5" fmla="*/ 386074 h 516249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857250"/>
                  <a:gd name="connsiteY0" fmla="*/ 243199 h 519424"/>
                  <a:gd name="connsiteX1" fmla="*/ 520700 w 857250"/>
                  <a:gd name="connsiteY1" fmla="*/ 519424 h 519424"/>
                  <a:gd name="connsiteX2" fmla="*/ 857250 w 857250"/>
                  <a:gd name="connsiteY2" fmla="*/ 335274 h 519424"/>
                  <a:gd name="connsiteX3" fmla="*/ 412750 w 857250"/>
                  <a:gd name="connsiteY3" fmla="*/ 8249 h 519424"/>
                  <a:gd name="connsiteX4" fmla="*/ 184150 w 857250"/>
                  <a:gd name="connsiteY4" fmla="*/ 30474 h 519424"/>
                  <a:gd name="connsiteX5" fmla="*/ 0 w 857250"/>
                  <a:gd name="connsiteY5" fmla="*/ 243199 h 519424"/>
                  <a:gd name="connsiteX0" fmla="*/ 0 w 873125"/>
                  <a:gd name="connsiteY0" fmla="*/ 240024 h 519424"/>
                  <a:gd name="connsiteX1" fmla="*/ 536575 w 873125"/>
                  <a:gd name="connsiteY1" fmla="*/ 519424 h 519424"/>
                  <a:gd name="connsiteX2" fmla="*/ 873125 w 873125"/>
                  <a:gd name="connsiteY2" fmla="*/ 335274 h 519424"/>
                  <a:gd name="connsiteX3" fmla="*/ 428625 w 873125"/>
                  <a:gd name="connsiteY3" fmla="*/ 8249 h 519424"/>
                  <a:gd name="connsiteX4" fmla="*/ 200025 w 873125"/>
                  <a:gd name="connsiteY4" fmla="*/ 30474 h 519424"/>
                  <a:gd name="connsiteX5" fmla="*/ 0 w 873125"/>
                  <a:gd name="connsiteY5" fmla="*/ 240024 h 519424"/>
                  <a:gd name="connsiteX0" fmla="*/ 0 w 873125"/>
                  <a:gd name="connsiteY0" fmla="*/ 240024 h 519424"/>
                  <a:gd name="connsiteX1" fmla="*/ 536575 w 873125"/>
                  <a:gd name="connsiteY1" fmla="*/ 519424 h 519424"/>
                  <a:gd name="connsiteX2" fmla="*/ 873125 w 873125"/>
                  <a:gd name="connsiteY2" fmla="*/ 335274 h 519424"/>
                  <a:gd name="connsiteX3" fmla="*/ 428625 w 873125"/>
                  <a:gd name="connsiteY3" fmla="*/ 8249 h 519424"/>
                  <a:gd name="connsiteX4" fmla="*/ 200025 w 873125"/>
                  <a:gd name="connsiteY4" fmla="*/ 30474 h 519424"/>
                  <a:gd name="connsiteX5" fmla="*/ 0 w 873125"/>
                  <a:gd name="connsiteY5" fmla="*/ 240024 h 519424"/>
                  <a:gd name="connsiteX0" fmla="*/ 0 w 857250"/>
                  <a:gd name="connsiteY0" fmla="*/ 243199 h 519424"/>
                  <a:gd name="connsiteX1" fmla="*/ 520700 w 857250"/>
                  <a:gd name="connsiteY1" fmla="*/ 519424 h 519424"/>
                  <a:gd name="connsiteX2" fmla="*/ 857250 w 857250"/>
                  <a:gd name="connsiteY2" fmla="*/ 335274 h 519424"/>
                  <a:gd name="connsiteX3" fmla="*/ 412750 w 857250"/>
                  <a:gd name="connsiteY3" fmla="*/ 8249 h 519424"/>
                  <a:gd name="connsiteX4" fmla="*/ 184150 w 857250"/>
                  <a:gd name="connsiteY4" fmla="*/ 30474 h 519424"/>
                  <a:gd name="connsiteX5" fmla="*/ 0 w 857250"/>
                  <a:gd name="connsiteY5" fmla="*/ 243199 h 519424"/>
                  <a:gd name="connsiteX0" fmla="*/ 0 w 857250"/>
                  <a:gd name="connsiteY0" fmla="*/ 243199 h 367024"/>
                  <a:gd name="connsiteX1" fmla="*/ 501650 w 857250"/>
                  <a:gd name="connsiteY1" fmla="*/ 367024 h 367024"/>
                  <a:gd name="connsiteX2" fmla="*/ 857250 w 857250"/>
                  <a:gd name="connsiteY2" fmla="*/ 335274 h 367024"/>
                  <a:gd name="connsiteX3" fmla="*/ 412750 w 857250"/>
                  <a:gd name="connsiteY3" fmla="*/ 8249 h 367024"/>
                  <a:gd name="connsiteX4" fmla="*/ 184150 w 857250"/>
                  <a:gd name="connsiteY4" fmla="*/ 30474 h 367024"/>
                  <a:gd name="connsiteX5" fmla="*/ 0 w 857250"/>
                  <a:gd name="connsiteY5" fmla="*/ 243199 h 367024"/>
                  <a:gd name="connsiteX0" fmla="*/ 0 w 857250"/>
                  <a:gd name="connsiteY0" fmla="*/ 243199 h 367024"/>
                  <a:gd name="connsiteX1" fmla="*/ 501650 w 857250"/>
                  <a:gd name="connsiteY1" fmla="*/ 367024 h 367024"/>
                  <a:gd name="connsiteX2" fmla="*/ 857250 w 857250"/>
                  <a:gd name="connsiteY2" fmla="*/ 335274 h 367024"/>
                  <a:gd name="connsiteX3" fmla="*/ 412750 w 857250"/>
                  <a:gd name="connsiteY3" fmla="*/ 8249 h 367024"/>
                  <a:gd name="connsiteX4" fmla="*/ 184150 w 857250"/>
                  <a:gd name="connsiteY4" fmla="*/ 30474 h 367024"/>
                  <a:gd name="connsiteX5" fmla="*/ 0 w 857250"/>
                  <a:gd name="connsiteY5" fmla="*/ 243199 h 367024"/>
                  <a:gd name="connsiteX0" fmla="*/ 0 w 857250"/>
                  <a:gd name="connsiteY0" fmla="*/ 243199 h 367217"/>
                  <a:gd name="connsiteX1" fmla="*/ 501650 w 857250"/>
                  <a:gd name="connsiteY1" fmla="*/ 367024 h 367217"/>
                  <a:gd name="connsiteX2" fmla="*/ 857250 w 857250"/>
                  <a:gd name="connsiteY2" fmla="*/ 335274 h 367217"/>
                  <a:gd name="connsiteX3" fmla="*/ 412750 w 857250"/>
                  <a:gd name="connsiteY3" fmla="*/ 8249 h 367217"/>
                  <a:gd name="connsiteX4" fmla="*/ 184150 w 857250"/>
                  <a:gd name="connsiteY4" fmla="*/ 30474 h 367217"/>
                  <a:gd name="connsiteX5" fmla="*/ 0 w 857250"/>
                  <a:gd name="connsiteY5" fmla="*/ 243199 h 367217"/>
                  <a:gd name="connsiteX0" fmla="*/ 0 w 857250"/>
                  <a:gd name="connsiteY0" fmla="*/ 243199 h 367217"/>
                  <a:gd name="connsiteX1" fmla="*/ 501650 w 857250"/>
                  <a:gd name="connsiteY1" fmla="*/ 367024 h 367217"/>
                  <a:gd name="connsiteX2" fmla="*/ 857250 w 857250"/>
                  <a:gd name="connsiteY2" fmla="*/ 335274 h 367217"/>
                  <a:gd name="connsiteX3" fmla="*/ 412750 w 857250"/>
                  <a:gd name="connsiteY3" fmla="*/ 8249 h 367217"/>
                  <a:gd name="connsiteX4" fmla="*/ 184150 w 857250"/>
                  <a:gd name="connsiteY4" fmla="*/ 30474 h 367217"/>
                  <a:gd name="connsiteX5" fmla="*/ 0 w 857250"/>
                  <a:gd name="connsiteY5" fmla="*/ 243199 h 367217"/>
                  <a:gd name="connsiteX0" fmla="*/ 0 w 695325"/>
                  <a:gd name="connsiteY0" fmla="*/ 243199 h 367024"/>
                  <a:gd name="connsiteX1" fmla="*/ 501650 w 695325"/>
                  <a:gd name="connsiteY1" fmla="*/ 367024 h 367024"/>
                  <a:gd name="connsiteX2" fmla="*/ 695325 w 695325"/>
                  <a:gd name="connsiteY2" fmla="*/ 217799 h 367024"/>
                  <a:gd name="connsiteX3" fmla="*/ 412750 w 695325"/>
                  <a:gd name="connsiteY3" fmla="*/ 8249 h 367024"/>
                  <a:gd name="connsiteX4" fmla="*/ 184150 w 695325"/>
                  <a:gd name="connsiteY4" fmla="*/ 30474 h 367024"/>
                  <a:gd name="connsiteX5" fmla="*/ 0 w 695325"/>
                  <a:gd name="connsiteY5" fmla="*/ 243199 h 367024"/>
                  <a:gd name="connsiteX0" fmla="*/ 0 w 695325"/>
                  <a:gd name="connsiteY0" fmla="*/ 243199 h 338449"/>
                  <a:gd name="connsiteX1" fmla="*/ 438150 w 695325"/>
                  <a:gd name="connsiteY1" fmla="*/ 338449 h 338449"/>
                  <a:gd name="connsiteX2" fmla="*/ 695325 w 695325"/>
                  <a:gd name="connsiteY2" fmla="*/ 217799 h 338449"/>
                  <a:gd name="connsiteX3" fmla="*/ 412750 w 695325"/>
                  <a:gd name="connsiteY3" fmla="*/ 8249 h 338449"/>
                  <a:gd name="connsiteX4" fmla="*/ 184150 w 695325"/>
                  <a:gd name="connsiteY4" fmla="*/ 30474 h 338449"/>
                  <a:gd name="connsiteX5" fmla="*/ 0 w 695325"/>
                  <a:gd name="connsiteY5" fmla="*/ 243199 h 338449"/>
                  <a:gd name="connsiteX0" fmla="*/ 0 w 695325"/>
                  <a:gd name="connsiteY0" fmla="*/ 243199 h 338449"/>
                  <a:gd name="connsiteX1" fmla="*/ 438150 w 695325"/>
                  <a:gd name="connsiteY1" fmla="*/ 338449 h 338449"/>
                  <a:gd name="connsiteX2" fmla="*/ 695325 w 695325"/>
                  <a:gd name="connsiteY2" fmla="*/ 217799 h 338449"/>
                  <a:gd name="connsiteX3" fmla="*/ 412750 w 695325"/>
                  <a:gd name="connsiteY3" fmla="*/ 8249 h 338449"/>
                  <a:gd name="connsiteX4" fmla="*/ 184150 w 695325"/>
                  <a:gd name="connsiteY4" fmla="*/ 30474 h 338449"/>
                  <a:gd name="connsiteX5" fmla="*/ 0 w 695325"/>
                  <a:gd name="connsiteY5" fmla="*/ 243199 h 338449"/>
                  <a:gd name="connsiteX0" fmla="*/ 0 w 695325"/>
                  <a:gd name="connsiteY0" fmla="*/ 243199 h 339169"/>
                  <a:gd name="connsiteX1" fmla="*/ 438150 w 695325"/>
                  <a:gd name="connsiteY1" fmla="*/ 338449 h 339169"/>
                  <a:gd name="connsiteX2" fmla="*/ 695325 w 695325"/>
                  <a:gd name="connsiteY2" fmla="*/ 217799 h 339169"/>
                  <a:gd name="connsiteX3" fmla="*/ 412750 w 695325"/>
                  <a:gd name="connsiteY3" fmla="*/ 8249 h 339169"/>
                  <a:gd name="connsiteX4" fmla="*/ 184150 w 695325"/>
                  <a:gd name="connsiteY4" fmla="*/ 30474 h 339169"/>
                  <a:gd name="connsiteX5" fmla="*/ 0 w 695325"/>
                  <a:gd name="connsiteY5" fmla="*/ 243199 h 339169"/>
                  <a:gd name="connsiteX0" fmla="*/ 0 w 695325"/>
                  <a:gd name="connsiteY0" fmla="*/ 243199 h 367546"/>
                  <a:gd name="connsiteX1" fmla="*/ 425450 w 695325"/>
                  <a:gd name="connsiteY1" fmla="*/ 367024 h 367546"/>
                  <a:gd name="connsiteX2" fmla="*/ 695325 w 695325"/>
                  <a:gd name="connsiteY2" fmla="*/ 217799 h 367546"/>
                  <a:gd name="connsiteX3" fmla="*/ 412750 w 695325"/>
                  <a:gd name="connsiteY3" fmla="*/ 8249 h 367546"/>
                  <a:gd name="connsiteX4" fmla="*/ 184150 w 695325"/>
                  <a:gd name="connsiteY4" fmla="*/ 30474 h 367546"/>
                  <a:gd name="connsiteX5" fmla="*/ 0 w 695325"/>
                  <a:gd name="connsiteY5" fmla="*/ 243199 h 367546"/>
                  <a:gd name="connsiteX0" fmla="*/ 0 w 695325"/>
                  <a:gd name="connsiteY0" fmla="*/ 243199 h 364388"/>
                  <a:gd name="connsiteX1" fmla="*/ 476250 w 695325"/>
                  <a:gd name="connsiteY1" fmla="*/ 363849 h 364388"/>
                  <a:gd name="connsiteX2" fmla="*/ 695325 w 695325"/>
                  <a:gd name="connsiteY2" fmla="*/ 217799 h 364388"/>
                  <a:gd name="connsiteX3" fmla="*/ 412750 w 695325"/>
                  <a:gd name="connsiteY3" fmla="*/ 8249 h 364388"/>
                  <a:gd name="connsiteX4" fmla="*/ 184150 w 695325"/>
                  <a:gd name="connsiteY4" fmla="*/ 30474 h 364388"/>
                  <a:gd name="connsiteX5" fmla="*/ 0 w 695325"/>
                  <a:gd name="connsiteY5" fmla="*/ 243199 h 364388"/>
                  <a:gd name="connsiteX0" fmla="*/ 0 w 717550"/>
                  <a:gd name="connsiteY0" fmla="*/ 243199 h 364489"/>
                  <a:gd name="connsiteX1" fmla="*/ 476250 w 717550"/>
                  <a:gd name="connsiteY1" fmla="*/ 363849 h 364489"/>
                  <a:gd name="connsiteX2" fmla="*/ 717550 w 717550"/>
                  <a:gd name="connsiteY2" fmla="*/ 233674 h 364489"/>
                  <a:gd name="connsiteX3" fmla="*/ 412750 w 717550"/>
                  <a:gd name="connsiteY3" fmla="*/ 8249 h 364489"/>
                  <a:gd name="connsiteX4" fmla="*/ 184150 w 717550"/>
                  <a:gd name="connsiteY4" fmla="*/ 30474 h 364489"/>
                  <a:gd name="connsiteX5" fmla="*/ 0 w 717550"/>
                  <a:gd name="connsiteY5" fmla="*/ 243199 h 364489"/>
                  <a:gd name="connsiteX0" fmla="*/ 0 w 717550"/>
                  <a:gd name="connsiteY0" fmla="*/ 243199 h 348760"/>
                  <a:gd name="connsiteX1" fmla="*/ 457200 w 717550"/>
                  <a:gd name="connsiteY1" fmla="*/ 347974 h 348760"/>
                  <a:gd name="connsiteX2" fmla="*/ 717550 w 717550"/>
                  <a:gd name="connsiteY2" fmla="*/ 233674 h 348760"/>
                  <a:gd name="connsiteX3" fmla="*/ 412750 w 717550"/>
                  <a:gd name="connsiteY3" fmla="*/ 8249 h 348760"/>
                  <a:gd name="connsiteX4" fmla="*/ 184150 w 717550"/>
                  <a:gd name="connsiteY4" fmla="*/ 30474 h 348760"/>
                  <a:gd name="connsiteX5" fmla="*/ 0 w 717550"/>
                  <a:gd name="connsiteY5" fmla="*/ 243199 h 348760"/>
                  <a:gd name="connsiteX0" fmla="*/ 0 w 717550"/>
                  <a:gd name="connsiteY0" fmla="*/ 243199 h 347974"/>
                  <a:gd name="connsiteX1" fmla="*/ 457200 w 717550"/>
                  <a:gd name="connsiteY1" fmla="*/ 347974 h 347974"/>
                  <a:gd name="connsiteX2" fmla="*/ 717550 w 717550"/>
                  <a:gd name="connsiteY2" fmla="*/ 233674 h 347974"/>
                  <a:gd name="connsiteX3" fmla="*/ 412750 w 717550"/>
                  <a:gd name="connsiteY3" fmla="*/ 8249 h 347974"/>
                  <a:gd name="connsiteX4" fmla="*/ 184150 w 717550"/>
                  <a:gd name="connsiteY4" fmla="*/ 30474 h 347974"/>
                  <a:gd name="connsiteX5" fmla="*/ 0 w 717550"/>
                  <a:gd name="connsiteY5" fmla="*/ 243199 h 347974"/>
                  <a:gd name="connsiteX0" fmla="*/ 0 w 752475"/>
                  <a:gd name="connsiteY0" fmla="*/ 271774 h 347974"/>
                  <a:gd name="connsiteX1" fmla="*/ 492125 w 752475"/>
                  <a:gd name="connsiteY1" fmla="*/ 347974 h 347974"/>
                  <a:gd name="connsiteX2" fmla="*/ 752475 w 752475"/>
                  <a:gd name="connsiteY2" fmla="*/ 233674 h 347974"/>
                  <a:gd name="connsiteX3" fmla="*/ 447675 w 752475"/>
                  <a:gd name="connsiteY3" fmla="*/ 8249 h 347974"/>
                  <a:gd name="connsiteX4" fmla="*/ 219075 w 752475"/>
                  <a:gd name="connsiteY4" fmla="*/ 30474 h 347974"/>
                  <a:gd name="connsiteX5" fmla="*/ 0 w 752475"/>
                  <a:gd name="connsiteY5" fmla="*/ 271774 h 347974"/>
                  <a:gd name="connsiteX0" fmla="*/ 0 w 669925"/>
                  <a:gd name="connsiteY0" fmla="*/ 160649 h 347974"/>
                  <a:gd name="connsiteX1" fmla="*/ 409575 w 669925"/>
                  <a:gd name="connsiteY1" fmla="*/ 347974 h 347974"/>
                  <a:gd name="connsiteX2" fmla="*/ 669925 w 669925"/>
                  <a:gd name="connsiteY2" fmla="*/ 233674 h 347974"/>
                  <a:gd name="connsiteX3" fmla="*/ 365125 w 669925"/>
                  <a:gd name="connsiteY3" fmla="*/ 8249 h 347974"/>
                  <a:gd name="connsiteX4" fmla="*/ 136525 w 669925"/>
                  <a:gd name="connsiteY4" fmla="*/ 30474 h 347974"/>
                  <a:gd name="connsiteX5" fmla="*/ 0 w 669925"/>
                  <a:gd name="connsiteY5" fmla="*/ 160649 h 347974"/>
                  <a:gd name="connsiteX0" fmla="*/ 0 w 669925"/>
                  <a:gd name="connsiteY0" fmla="*/ 160649 h 249020"/>
                  <a:gd name="connsiteX1" fmla="*/ 346075 w 669925"/>
                  <a:gd name="connsiteY1" fmla="*/ 186049 h 249020"/>
                  <a:gd name="connsiteX2" fmla="*/ 669925 w 669925"/>
                  <a:gd name="connsiteY2" fmla="*/ 233674 h 249020"/>
                  <a:gd name="connsiteX3" fmla="*/ 365125 w 669925"/>
                  <a:gd name="connsiteY3" fmla="*/ 8249 h 249020"/>
                  <a:gd name="connsiteX4" fmla="*/ 136525 w 669925"/>
                  <a:gd name="connsiteY4" fmla="*/ 30474 h 249020"/>
                  <a:gd name="connsiteX5" fmla="*/ 0 w 669925"/>
                  <a:gd name="connsiteY5" fmla="*/ 160649 h 249020"/>
                  <a:gd name="connsiteX0" fmla="*/ 0 w 520700"/>
                  <a:gd name="connsiteY0" fmla="*/ 160649 h 186049"/>
                  <a:gd name="connsiteX1" fmla="*/ 346075 w 520700"/>
                  <a:gd name="connsiteY1" fmla="*/ 186049 h 186049"/>
                  <a:gd name="connsiteX2" fmla="*/ 520700 w 520700"/>
                  <a:gd name="connsiteY2" fmla="*/ 109849 h 186049"/>
                  <a:gd name="connsiteX3" fmla="*/ 365125 w 520700"/>
                  <a:gd name="connsiteY3" fmla="*/ 8249 h 186049"/>
                  <a:gd name="connsiteX4" fmla="*/ 136525 w 520700"/>
                  <a:gd name="connsiteY4" fmla="*/ 30474 h 186049"/>
                  <a:gd name="connsiteX5" fmla="*/ 0 w 520700"/>
                  <a:gd name="connsiteY5" fmla="*/ 160649 h 186049"/>
                  <a:gd name="connsiteX0" fmla="*/ 0 w 520700"/>
                  <a:gd name="connsiteY0" fmla="*/ 160649 h 186049"/>
                  <a:gd name="connsiteX1" fmla="*/ 346075 w 520700"/>
                  <a:gd name="connsiteY1" fmla="*/ 186049 h 186049"/>
                  <a:gd name="connsiteX2" fmla="*/ 520700 w 520700"/>
                  <a:gd name="connsiteY2" fmla="*/ 109849 h 186049"/>
                  <a:gd name="connsiteX3" fmla="*/ 365125 w 520700"/>
                  <a:gd name="connsiteY3" fmla="*/ 8249 h 186049"/>
                  <a:gd name="connsiteX4" fmla="*/ 136525 w 520700"/>
                  <a:gd name="connsiteY4" fmla="*/ 30474 h 186049"/>
                  <a:gd name="connsiteX5" fmla="*/ 0 w 520700"/>
                  <a:gd name="connsiteY5" fmla="*/ 160649 h 186049"/>
                  <a:gd name="connsiteX0" fmla="*/ 0 w 520700"/>
                  <a:gd name="connsiteY0" fmla="*/ 160649 h 201924"/>
                  <a:gd name="connsiteX1" fmla="*/ 317500 w 520700"/>
                  <a:gd name="connsiteY1" fmla="*/ 201924 h 201924"/>
                  <a:gd name="connsiteX2" fmla="*/ 520700 w 520700"/>
                  <a:gd name="connsiteY2" fmla="*/ 109849 h 201924"/>
                  <a:gd name="connsiteX3" fmla="*/ 365125 w 520700"/>
                  <a:gd name="connsiteY3" fmla="*/ 8249 h 201924"/>
                  <a:gd name="connsiteX4" fmla="*/ 136525 w 520700"/>
                  <a:gd name="connsiteY4" fmla="*/ 30474 h 201924"/>
                  <a:gd name="connsiteX5" fmla="*/ 0 w 520700"/>
                  <a:gd name="connsiteY5" fmla="*/ 160649 h 201924"/>
                  <a:gd name="connsiteX0" fmla="*/ 0 w 508794"/>
                  <a:gd name="connsiteY0" fmla="*/ 160649 h 201924"/>
                  <a:gd name="connsiteX1" fmla="*/ 317500 w 508794"/>
                  <a:gd name="connsiteY1" fmla="*/ 201924 h 201924"/>
                  <a:gd name="connsiteX2" fmla="*/ 508794 w 508794"/>
                  <a:gd name="connsiteY2" fmla="*/ 116993 h 201924"/>
                  <a:gd name="connsiteX3" fmla="*/ 365125 w 508794"/>
                  <a:gd name="connsiteY3" fmla="*/ 8249 h 201924"/>
                  <a:gd name="connsiteX4" fmla="*/ 136525 w 508794"/>
                  <a:gd name="connsiteY4" fmla="*/ 30474 h 201924"/>
                  <a:gd name="connsiteX5" fmla="*/ 0 w 508794"/>
                  <a:gd name="connsiteY5" fmla="*/ 160649 h 201924"/>
                  <a:gd name="connsiteX0" fmla="*/ 0 w 508794"/>
                  <a:gd name="connsiteY0" fmla="*/ 160649 h 201924"/>
                  <a:gd name="connsiteX1" fmla="*/ 317500 w 508794"/>
                  <a:gd name="connsiteY1" fmla="*/ 201924 h 201924"/>
                  <a:gd name="connsiteX2" fmla="*/ 508794 w 508794"/>
                  <a:gd name="connsiteY2" fmla="*/ 116993 h 201924"/>
                  <a:gd name="connsiteX3" fmla="*/ 365125 w 508794"/>
                  <a:gd name="connsiteY3" fmla="*/ 8249 h 201924"/>
                  <a:gd name="connsiteX4" fmla="*/ 136525 w 508794"/>
                  <a:gd name="connsiteY4" fmla="*/ 30474 h 201924"/>
                  <a:gd name="connsiteX5" fmla="*/ 0 w 508794"/>
                  <a:gd name="connsiteY5" fmla="*/ 160649 h 201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8794" h="201924">
                    <a:moveTo>
                      <a:pt x="0" y="160649"/>
                    </a:moveTo>
                    <a:cubicBezTo>
                      <a:pt x="216958" y="205099"/>
                      <a:pt x="94192" y="186049"/>
                      <a:pt x="317500" y="201924"/>
                    </a:cubicBezTo>
                    <a:cubicBezTo>
                      <a:pt x="458258" y="165941"/>
                      <a:pt x="447411" y="152976"/>
                      <a:pt x="508794" y="116993"/>
                    </a:cubicBezTo>
                    <a:cubicBezTo>
                      <a:pt x="367771" y="-6302"/>
                      <a:pt x="541867" y="117257"/>
                      <a:pt x="365125" y="8249"/>
                    </a:cubicBezTo>
                    <a:cubicBezTo>
                      <a:pt x="287867" y="-1276"/>
                      <a:pt x="210608" y="-10801"/>
                      <a:pt x="136525" y="30474"/>
                    </a:cubicBezTo>
                    <a:cubicBezTo>
                      <a:pt x="-13758" y="138424"/>
                      <a:pt x="115358" y="20949"/>
                      <a:pt x="0" y="160649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3" name="Полилиния 2"/>
            <p:cNvSpPr/>
            <p:nvPr/>
          </p:nvSpPr>
          <p:spPr>
            <a:xfrm>
              <a:off x="5652258" y="6389192"/>
              <a:ext cx="425060" cy="419644"/>
            </a:xfrm>
            <a:custGeom>
              <a:avLst/>
              <a:gdLst>
                <a:gd name="connsiteX0" fmla="*/ 0 w 139700"/>
                <a:gd name="connsiteY0" fmla="*/ 134745 h 137920"/>
                <a:gd name="connsiteX1" fmla="*/ 15875 w 139700"/>
                <a:gd name="connsiteY1" fmla="*/ 14095 h 137920"/>
                <a:gd name="connsiteX2" fmla="*/ 44450 w 139700"/>
                <a:gd name="connsiteY2" fmla="*/ 10920 h 137920"/>
                <a:gd name="connsiteX3" fmla="*/ 66675 w 139700"/>
                <a:gd name="connsiteY3" fmla="*/ 90295 h 137920"/>
                <a:gd name="connsiteX4" fmla="*/ 104775 w 139700"/>
                <a:gd name="connsiteY4" fmla="*/ 122045 h 137920"/>
                <a:gd name="connsiteX5" fmla="*/ 139700 w 139700"/>
                <a:gd name="connsiteY5" fmla="*/ 137920 h 137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00" h="137920">
                  <a:moveTo>
                    <a:pt x="0" y="134745"/>
                  </a:moveTo>
                  <a:cubicBezTo>
                    <a:pt x="4233" y="84738"/>
                    <a:pt x="8467" y="34732"/>
                    <a:pt x="15875" y="14095"/>
                  </a:cubicBezTo>
                  <a:cubicBezTo>
                    <a:pt x="23283" y="-6542"/>
                    <a:pt x="35983" y="-1780"/>
                    <a:pt x="44450" y="10920"/>
                  </a:cubicBezTo>
                  <a:cubicBezTo>
                    <a:pt x="52917" y="23620"/>
                    <a:pt x="56621" y="71774"/>
                    <a:pt x="66675" y="90295"/>
                  </a:cubicBezTo>
                  <a:cubicBezTo>
                    <a:pt x="76729" y="108816"/>
                    <a:pt x="92604" y="114108"/>
                    <a:pt x="104775" y="122045"/>
                  </a:cubicBezTo>
                  <a:cubicBezTo>
                    <a:pt x="116946" y="129982"/>
                    <a:pt x="128323" y="133951"/>
                    <a:pt x="139700" y="137920"/>
                  </a:cubicBezTo>
                </a:path>
              </a:pathLst>
            </a:custGeom>
            <a:noFill/>
            <a:ln w="57150" cap="rnd">
              <a:solidFill>
                <a:srgbClr val="FF0000"/>
              </a:solidFill>
            </a:ln>
            <a:effectLst>
              <a:glow rad="63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06" name="Полилиния 105"/>
          <p:cNvSpPr/>
          <p:nvPr/>
        </p:nvSpPr>
        <p:spPr>
          <a:xfrm>
            <a:off x="5525623" y="6010616"/>
            <a:ext cx="279798" cy="276233"/>
          </a:xfrm>
          <a:custGeom>
            <a:avLst/>
            <a:gdLst>
              <a:gd name="connsiteX0" fmla="*/ 0 w 139700"/>
              <a:gd name="connsiteY0" fmla="*/ 134745 h 137920"/>
              <a:gd name="connsiteX1" fmla="*/ 15875 w 139700"/>
              <a:gd name="connsiteY1" fmla="*/ 14095 h 137920"/>
              <a:gd name="connsiteX2" fmla="*/ 44450 w 139700"/>
              <a:gd name="connsiteY2" fmla="*/ 10920 h 137920"/>
              <a:gd name="connsiteX3" fmla="*/ 66675 w 139700"/>
              <a:gd name="connsiteY3" fmla="*/ 90295 h 137920"/>
              <a:gd name="connsiteX4" fmla="*/ 104775 w 139700"/>
              <a:gd name="connsiteY4" fmla="*/ 122045 h 137920"/>
              <a:gd name="connsiteX5" fmla="*/ 139700 w 139700"/>
              <a:gd name="connsiteY5" fmla="*/ 137920 h 13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9700" h="137920">
                <a:moveTo>
                  <a:pt x="0" y="134745"/>
                </a:moveTo>
                <a:cubicBezTo>
                  <a:pt x="4233" y="84738"/>
                  <a:pt x="8467" y="34732"/>
                  <a:pt x="15875" y="14095"/>
                </a:cubicBezTo>
                <a:cubicBezTo>
                  <a:pt x="23283" y="-6542"/>
                  <a:pt x="35983" y="-1780"/>
                  <a:pt x="44450" y="10920"/>
                </a:cubicBezTo>
                <a:cubicBezTo>
                  <a:pt x="52917" y="23620"/>
                  <a:pt x="56621" y="71774"/>
                  <a:pt x="66675" y="90295"/>
                </a:cubicBezTo>
                <a:cubicBezTo>
                  <a:pt x="76729" y="108816"/>
                  <a:pt x="92604" y="114108"/>
                  <a:pt x="104775" y="122045"/>
                </a:cubicBezTo>
                <a:cubicBezTo>
                  <a:pt x="116946" y="129982"/>
                  <a:pt x="128323" y="133951"/>
                  <a:pt x="139700" y="137920"/>
                </a:cubicBezTo>
              </a:path>
            </a:pathLst>
          </a:custGeom>
          <a:noFill/>
          <a:ln w="57150" cap="rnd">
            <a:solidFill>
              <a:srgbClr val="FF0000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7" name="Полилиния 106"/>
          <p:cNvSpPr/>
          <p:nvPr/>
        </p:nvSpPr>
        <p:spPr>
          <a:xfrm>
            <a:off x="5525623" y="5594143"/>
            <a:ext cx="279798" cy="276233"/>
          </a:xfrm>
          <a:custGeom>
            <a:avLst/>
            <a:gdLst>
              <a:gd name="connsiteX0" fmla="*/ 0 w 139700"/>
              <a:gd name="connsiteY0" fmla="*/ 134745 h 137920"/>
              <a:gd name="connsiteX1" fmla="*/ 15875 w 139700"/>
              <a:gd name="connsiteY1" fmla="*/ 14095 h 137920"/>
              <a:gd name="connsiteX2" fmla="*/ 44450 w 139700"/>
              <a:gd name="connsiteY2" fmla="*/ 10920 h 137920"/>
              <a:gd name="connsiteX3" fmla="*/ 66675 w 139700"/>
              <a:gd name="connsiteY3" fmla="*/ 90295 h 137920"/>
              <a:gd name="connsiteX4" fmla="*/ 104775 w 139700"/>
              <a:gd name="connsiteY4" fmla="*/ 122045 h 137920"/>
              <a:gd name="connsiteX5" fmla="*/ 139700 w 139700"/>
              <a:gd name="connsiteY5" fmla="*/ 137920 h 13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9700" h="137920">
                <a:moveTo>
                  <a:pt x="0" y="134745"/>
                </a:moveTo>
                <a:cubicBezTo>
                  <a:pt x="4233" y="84738"/>
                  <a:pt x="8467" y="34732"/>
                  <a:pt x="15875" y="14095"/>
                </a:cubicBezTo>
                <a:cubicBezTo>
                  <a:pt x="23283" y="-6542"/>
                  <a:pt x="35983" y="-1780"/>
                  <a:pt x="44450" y="10920"/>
                </a:cubicBezTo>
                <a:cubicBezTo>
                  <a:pt x="52917" y="23620"/>
                  <a:pt x="56621" y="71774"/>
                  <a:pt x="66675" y="90295"/>
                </a:cubicBezTo>
                <a:cubicBezTo>
                  <a:pt x="76729" y="108816"/>
                  <a:pt x="92604" y="114108"/>
                  <a:pt x="104775" y="122045"/>
                </a:cubicBezTo>
                <a:cubicBezTo>
                  <a:pt x="116946" y="129982"/>
                  <a:pt x="128323" y="133951"/>
                  <a:pt x="139700" y="137920"/>
                </a:cubicBezTo>
              </a:path>
            </a:pathLst>
          </a:custGeom>
          <a:noFill/>
          <a:ln w="57150" cap="rnd">
            <a:solidFill>
              <a:srgbClr val="FF0000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8" name="Полилиния 107"/>
          <p:cNvSpPr/>
          <p:nvPr/>
        </p:nvSpPr>
        <p:spPr>
          <a:xfrm>
            <a:off x="5531722" y="5196437"/>
            <a:ext cx="279798" cy="276233"/>
          </a:xfrm>
          <a:custGeom>
            <a:avLst/>
            <a:gdLst>
              <a:gd name="connsiteX0" fmla="*/ 0 w 139700"/>
              <a:gd name="connsiteY0" fmla="*/ 134745 h 137920"/>
              <a:gd name="connsiteX1" fmla="*/ 15875 w 139700"/>
              <a:gd name="connsiteY1" fmla="*/ 14095 h 137920"/>
              <a:gd name="connsiteX2" fmla="*/ 44450 w 139700"/>
              <a:gd name="connsiteY2" fmla="*/ 10920 h 137920"/>
              <a:gd name="connsiteX3" fmla="*/ 66675 w 139700"/>
              <a:gd name="connsiteY3" fmla="*/ 90295 h 137920"/>
              <a:gd name="connsiteX4" fmla="*/ 104775 w 139700"/>
              <a:gd name="connsiteY4" fmla="*/ 122045 h 137920"/>
              <a:gd name="connsiteX5" fmla="*/ 139700 w 139700"/>
              <a:gd name="connsiteY5" fmla="*/ 137920 h 13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9700" h="137920">
                <a:moveTo>
                  <a:pt x="0" y="134745"/>
                </a:moveTo>
                <a:cubicBezTo>
                  <a:pt x="4233" y="84738"/>
                  <a:pt x="8467" y="34732"/>
                  <a:pt x="15875" y="14095"/>
                </a:cubicBezTo>
                <a:cubicBezTo>
                  <a:pt x="23283" y="-6542"/>
                  <a:pt x="35983" y="-1780"/>
                  <a:pt x="44450" y="10920"/>
                </a:cubicBezTo>
                <a:cubicBezTo>
                  <a:pt x="52917" y="23620"/>
                  <a:pt x="56621" y="71774"/>
                  <a:pt x="66675" y="90295"/>
                </a:cubicBezTo>
                <a:cubicBezTo>
                  <a:pt x="76729" y="108816"/>
                  <a:pt x="92604" y="114108"/>
                  <a:pt x="104775" y="122045"/>
                </a:cubicBezTo>
                <a:cubicBezTo>
                  <a:pt x="116946" y="129982"/>
                  <a:pt x="128323" y="133951"/>
                  <a:pt x="139700" y="137920"/>
                </a:cubicBezTo>
              </a:path>
            </a:pathLst>
          </a:custGeom>
          <a:noFill/>
          <a:ln w="57150" cap="rnd">
            <a:solidFill>
              <a:srgbClr val="FF0000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2" name="Полилиния 111"/>
          <p:cNvSpPr/>
          <p:nvPr/>
        </p:nvSpPr>
        <p:spPr>
          <a:xfrm>
            <a:off x="5525623" y="4394009"/>
            <a:ext cx="279798" cy="276233"/>
          </a:xfrm>
          <a:custGeom>
            <a:avLst/>
            <a:gdLst>
              <a:gd name="connsiteX0" fmla="*/ 0 w 139700"/>
              <a:gd name="connsiteY0" fmla="*/ 134745 h 137920"/>
              <a:gd name="connsiteX1" fmla="*/ 15875 w 139700"/>
              <a:gd name="connsiteY1" fmla="*/ 14095 h 137920"/>
              <a:gd name="connsiteX2" fmla="*/ 44450 w 139700"/>
              <a:gd name="connsiteY2" fmla="*/ 10920 h 137920"/>
              <a:gd name="connsiteX3" fmla="*/ 66675 w 139700"/>
              <a:gd name="connsiteY3" fmla="*/ 90295 h 137920"/>
              <a:gd name="connsiteX4" fmla="*/ 104775 w 139700"/>
              <a:gd name="connsiteY4" fmla="*/ 122045 h 137920"/>
              <a:gd name="connsiteX5" fmla="*/ 139700 w 139700"/>
              <a:gd name="connsiteY5" fmla="*/ 137920 h 13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9700" h="137920">
                <a:moveTo>
                  <a:pt x="0" y="134745"/>
                </a:moveTo>
                <a:cubicBezTo>
                  <a:pt x="4233" y="84738"/>
                  <a:pt x="8467" y="34732"/>
                  <a:pt x="15875" y="14095"/>
                </a:cubicBezTo>
                <a:cubicBezTo>
                  <a:pt x="23283" y="-6542"/>
                  <a:pt x="35983" y="-1780"/>
                  <a:pt x="44450" y="10920"/>
                </a:cubicBezTo>
                <a:cubicBezTo>
                  <a:pt x="52917" y="23620"/>
                  <a:pt x="56621" y="71774"/>
                  <a:pt x="66675" y="90295"/>
                </a:cubicBezTo>
                <a:cubicBezTo>
                  <a:pt x="76729" y="108816"/>
                  <a:pt x="92604" y="114108"/>
                  <a:pt x="104775" y="122045"/>
                </a:cubicBezTo>
                <a:cubicBezTo>
                  <a:pt x="116946" y="129982"/>
                  <a:pt x="128323" y="133951"/>
                  <a:pt x="139700" y="137920"/>
                </a:cubicBezTo>
              </a:path>
            </a:pathLst>
          </a:custGeom>
          <a:noFill/>
          <a:ln w="57150" cap="rnd">
            <a:solidFill>
              <a:srgbClr val="FF0000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4" name="Полилиния 113"/>
          <p:cNvSpPr/>
          <p:nvPr/>
        </p:nvSpPr>
        <p:spPr>
          <a:xfrm>
            <a:off x="5518761" y="3984986"/>
            <a:ext cx="279798" cy="276233"/>
          </a:xfrm>
          <a:custGeom>
            <a:avLst/>
            <a:gdLst>
              <a:gd name="connsiteX0" fmla="*/ 0 w 139700"/>
              <a:gd name="connsiteY0" fmla="*/ 134745 h 137920"/>
              <a:gd name="connsiteX1" fmla="*/ 15875 w 139700"/>
              <a:gd name="connsiteY1" fmla="*/ 14095 h 137920"/>
              <a:gd name="connsiteX2" fmla="*/ 44450 w 139700"/>
              <a:gd name="connsiteY2" fmla="*/ 10920 h 137920"/>
              <a:gd name="connsiteX3" fmla="*/ 66675 w 139700"/>
              <a:gd name="connsiteY3" fmla="*/ 90295 h 137920"/>
              <a:gd name="connsiteX4" fmla="*/ 104775 w 139700"/>
              <a:gd name="connsiteY4" fmla="*/ 122045 h 137920"/>
              <a:gd name="connsiteX5" fmla="*/ 139700 w 139700"/>
              <a:gd name="connsiteY5" fmla="*/ 137920 h 13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9700" h="137920">
                <a:moveTo>
                  <a:pt x="0" y="134745"/>
                </a:moveTo>
                <a:cubicBezTo>
                  <a:pt x="4233" y="84738"/>
                  <a:pt x="8467" y="34732"/>
                  <a:pt x="15875" y="14095"/>
                </a:cubicBezTo>
                <a:cubicBezTo>
                  <a:pt x="23283" y="-6542"/>
                  <a:pt x="35983" y="-1780"/>
                  <a:pt x="44450" y="10920"/>
                </a:cubicBezTo>
                <a:cubicBezTo>
                  <a:pt x="52917" y="23620"/>
                  <a:pt x="56621" y="71774"/>
                  <a:pt x="66675" y="90295"/>
                </a:cubicBezTo>
                <a:cubicBezTo>
                  <a:pt x="76729" y="108816"/>
                  <a:pt x="92604" y="114108"/>
                  <a:pt x="104775" y="122045"/>
                </a:cubicBezTo>
                <a:cubicBezTo>
                  <a:pt x="116946" y="129982"/>
                  <a:pt x="128323" y="133951"/>
                  <a:pt x="139700" y="137920"/>
                </a:cubicBezTo>
              </a:path>
            </a:pathLst>
          </a:custGeom>
          <a:noFill/>
          <a:ln w="57150" cap="rnd">
            <a:solidFill>
              <a:srgbClr val="FF0000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6" name="Полилиния 115"/>
          <p:cNvSpPr/>
          <p:nvPr/>
        </p:nvSpPr>
        <p:spPr>
          <a:xfrm>
            <a:off x="5524860" y="3170807"/>
            <a:ext cx="279798" cy="276233"/>
          </a:xfrm>
          <a:custGeom>
            <a:avLst/>
            <a:gdLst>
              <a:gd name="connsiteX0" fmla="*/ 0 w 139700"/>
              <a:gd name="connsiteY0" fmla="*/ 134745 h 137920"/>
              <a:gd name="connsiteX1" fmla="*/ 15875 w 139700"/>
              <a:gd name="connsiteY1" fmla="*/ 14095 h 137920"/>
              <a:gd name="connsiteX2" fmla="*/ 44450 w 139700"/>
              <a:gd name="connsiteY2" fmla="*/ 10920 h 137920"/>
              <a:gd name="connsiteX3" fmla="*/ 66675 w 139700"/>
              <a:gd name="connsiteY3" fmla="*/ 90295 h 137920"/>
              <a:gd name="connsiteX4" fmla="*/ 104775 w 139700"/>
              <a:gd name="connsiteY4" fmla="*/ 122045 h 137920"/>
              <a:gd name="connsiteX5" fmla="*/ 139700 w 139700"/>
              <a:gd name="connsiteY5" fmla="*/ 137920 h 13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9700" h="137920">
                <a:moveTo>
                  <a:pt x="0" y="134745"/>
                </a:moveTo>
                <a:cubicBezTo>
                  <a:pt x="4233" y="84738"/>
                  <a:pt x="8467" y="34732"/>
                  <a:pt x="15875" y="14095"/>
                </a:cubicBezTo>
                <a:cubicBezTo>
                  <a:pt x="23283" y="-6542"/>
                  <a:pt x="35983" y="-1780"/>
                  <a:pt x="44450" y="10920"/>
                </a:cubicBezTo>
                <a:cubicBezTo>
                  <a:pt x="52917" y="23620"/>
                  <a:pt x="56621" y="71774"/>
                  <a:pt x="66675" y="90295"/>
                </a:cubicBezTo>
                <a:cubicBezTo>
                  <a:pt x="76729" y="108816"/>
                  <a:pt x="92604" y="114108"/>
                  <a:pt x="104775" y="122045"/>
                </a:cubicBezTo>
                <a:cubicBezTo>
                  <a:pt x="116946" y="129982"/>
                  <a:pt x="128323" y="133951"/>
                  <a:pt x="139700" y="137920"/>
                </a:cubicBezTo>
              </a:path>
            </a:pathLst>
          </a:custGeom>
          <a:noFill/>
          <a:ln w="57150" cap="rnd">
            <a:solidFill>
              <a:srgbClr val="FF0000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19" name="Группа 118"/>
          <p:cNvGrpSpPr/>
          <p:nvPr/>
        </p:nvGrpSpPr>
        <p:grpSpPr>
          <a:xfrm>
            <a:off x="5398082" y="3592217"/>
            <a:ext cx="452489" cy="287550"/>
            <a:chOff x="5497560" y="6389192"/>
            <a:chExt cx="660353" cy="419644"/>
          </a:xfrm>
        </p:grpSpPr>
        <p:grpSp>
          <p:nvGrpSpPr>
            <p:cNvPr id="120" name="Группа 119"/>
            <p:cNvGrpSpPr/>
            <p:nvPr/>
          </p:nvGrpSpPr>
          <p:grpSpPr>
            <a:xfrm>
              <a:off x="5497560" y="6415940"/>
              <a:ext cx="660353" cy="351618"/>
              <a:chOff x="5925443" y="5957578"/>
              <a:chExt cx="987425" cy="525774"/>
            </a:xfrm>
          </p:grpSpPr>
          <p:sp>
            <p:nvSpPr>
              <p:cNvPr id="122" name="Полилиния 121"/>
              <p:cNvSpPr/>
              <p:nvPr/>
            </p:nvSpPr>
            <p:spPr>
              <a:xfrm>
                <a:off x="5925443" y="5963928"/>
                <a:ext cx="987425" cy="519424"/>
              </a:xfrm>
              <a:custGeom>
                <a:avLst/>
                <a:gdLst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403225 w 1009650"/>
                  <a:gd name="connsiteY3" fmla="*/ 0 h 561975"/>
                  <a:gd name="connsiteX4" fmla="*/ 0 w 1009650"/>
                  <a:gd name="connsiteY4" fmla="*/ 377825 h 561975"/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549275 w 1009650"/>
                  <a:gd name="connsiteY3" fmla="*/ 0 h 561975"/>
                  <a:gd name="connsiteX4" fmla="*/ 403225 w 1009650"/>
                  <a:gd name="connsiteY4" fmla="*/ 0 h 561975"/>
                  <a:gd name="connsiteX5" fmla="*/ 0 w 1009650"/>
                  <a:gd name="connsiteY5" fmla="*/ 377825 h 561975"/>
                  <a:gd name="connsiteX0" fmla="*/ 0 w 1009650"/>
                  <a:gd name="connsiteY0" fmla="*/ 398991 h 583141"/>
                  <a:gd name="connsiteX1" fmla="*/ 666750 w 1009650"/>
                  <a:gd name="connsiteY1" fmla="*/ 583141 h 583141"/>
                  <a:gd name="connsiteX2" fmla="*/ 1009650 w 1009650"/>
                  <a:gd name="connsiteY2" fmla="*/ 402166 h 583141"/>
                  <a:gd name="connsiteX3" fmla="*/ 549275 w 1009650"/>
                  <a:gd name="connsiteY3" fmla="*/ 21166 h 583141"/>
                  <a:gd name="connsiteX4" fmla="*/ 403225 w 1009650"/>
                  <a:gd name="connsiteY4" fmla="*/ 21166 h 583141"/>
                  <a:gd name="connsiteX5" fmla="*/ 0 w 1009650"/>
                  <a:gd name="connsiteY5" fmla="*/ 398991 h 583141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67130 h 551280"/>
                  <a:gd name="connsiteX1" fmla="*/ 666750 w 1009650"/>
                  <a:gd name="connsiteY1" fmla="*/ 551280 h 551280"/>
                  <a:gd name="connsiteX2" fmla="*/ 1009650 w 1009650"/>
                  <a:gd name="connsiteY2" fmla="*/ 370305 h 551280"/>
                  <a:gd name="connsiteX3" fmla="*/ 558800 w 1009650"/>
                  <a:gd name="connsiteY3" fmla="*/ 30580 h 551280"/>
                  <a:gd name="connsiteX4" fmla="*/ 403225 w 1009650"/>
                  <a:gd name="connsiteY4" fmla="*/ 5180 h 551280"/>
                  <a:gd name="connsiteX5" fmla="*/ 0 w 1009650"/>
                  <a:gd name="connsiteY5" fmla="*/ 367130 h 551280"/>
                  <a:gd name="connsiteX0" fmla="*/ 0 w 1009650"/>
                  <a:gd name="connsiteY0" fmla="*/ 361950 h 546100"/>
                  <a:gd name="connsiteX1" fmla="*/ 666750 w 1009650"/>
                  <a:gd name="connsiteY1" fmla="*/ 546100 h 546100"/>
                  <a:gd name="connsiteX2" fmla="*/ 1009650 w 1009650"/>
                  <a:gd name="connsiteY2" fmla="*/ 365125 h 546100"/>
                  <a:gd name="connsiteX3" fmla="*/ 558800 w 1009650"/>
                  <a:gd name="connsiteY3" fmla="*/ 25400 h 546100"/>
                  <a:gd name="connsiteX4" fmla="*/ 403225 w 1009650"/>
                  <a:gd name="connsiteY4" fmla="*/ 0 h 546100"/>
                  <a:gd name="connsiteX5" fmla="*/ 0 w 1009650"/>
                  <a:gd name="connsiteY5" fmla="*/ 361950 h 546100"/>
                  <a:gd name="connsiteX0" fmla="*/ 0 w 1009650"/>
                  <a:gd name="connsiteY0" fmla="*/ 337889 h 522039"/>
                  <a:gd name="connsiteX1" fmla="*/ 666750 w 1009650"/>
                  <a:gd name="connsiteY1" fmla="*/ 522039 h 522039"/>
                  <a:gd name="connsiteX2" fmla="*/ 1009650 w 1009650"/>
                  <a:gd name="connsiteY2" fmla="*/ 341064 h 522039"/>
                  <a:gd name="connsiteX3" fmla="*/ 558800 w 1009650"/>
                  <a:gd name="connsiteY3" fmla="*/ 1339 h 522039"/>
                  <a:gd name="connsiteX4" fmla="*/ 336550 w 1009650"/>
                  <a:gd name="connsiteY4" fmla="*/ 36264 h 522039"/>
                  <a:gd name="connsiteX5" fmla="*/ 0 w 1009650"/>
                  <a:gd name="connsiteY5" fmla="*/ 337889 h 522039"/>
                  <a:gd name="connsiteX0" fmla="*/ 0 w 1009650"/>
                  <a:gd name="connsiteY0" fmla="*/ 341013 h 525163"/>
                  <a:gd name="connsiteX1" fmla="*/ 666750 w 1009650"/>
                  <a:gd name="connsiteY1" fmla="*/ 525163 h 525163"/>
                  <a:gd name="connsiteX2" fmla="*/ 1009650 w 1009650"/>
                  <a:gd name="connsiteY2" fmla="*/ 344188 h 525163"/>
                  <a:gd name="connsiteX3" fmla="*/ 558800 w 1009650"/>
                  <a:gd name="connsiteY3" fmla="*/ 4463 h 525163"/>
                  <a:gd name="connsiteX4" fmla="*/ 336550 w 1009650"/>
                  <a:gd name="connsiteY4" fmla="*/ 39388 h 525163"/>
                  <a:gd name="connsiteX5" fmla="*/ 0 w 1009650"/>
                  <a:gd name="connsiteY5" fmla="*/ 341013 h 525163"/>
                  <a:gd name="connsiteX0" fmla="*/ 0 w 1009650"/>
                  <a:gd name="connsiteY0" fmla="*/ 336241 h 520391"/>
                  <a:gd name="connsiteX1" fmla="*/ 666750 w 1009650"/>
                  <a:gd name="connsiteY1" fmla="*/ 520391 h 520391"/>
                  <a:gd name="connsiteX2" fmla="*/ 1009650 w 1009650"/>
                  <a:gd name="connsiteY2" fmla="*/ 339416 h 520391"/>
                  <a:gd name="connsiteX3" fmla="*/ 565150 w 1009650"/>
                  <a:gd name="connsiteY3" fmla="*/ 6041 h 520391"/>
                  <a:gd name="connsiteX4" fmla="*/ 336550 w 1009650"/>
                  <a:gd name="connsiteY4" fmla="*/ 34616 h 520391"/>
                  <a:gd name="connsiteX5" fmla="*/ 0 w 1009650"/>
                  <a:gd name="connsiteY5" fmla="*/ 336241 h 520391"/>
                  <a:gd name="connsiteX0" fmla="*/ 0 w 1009650"/>
                  <a:gd name="connsiteY0" fmla="*/ 332099 h 516249"/>
                  <a:gd name="connsiteX1" fmla="*/ 666750 w 1009650"/>
                  <a:gd name="connsiteY1" fmla="*/ 516249 h 516249"/>
                  <a:gd name="connsiteX2" fmla="*/ 1009650 w 1009650"/>
                  <a:gd name="connsiteY2" fmla="*/ 335274 h 516249"/>
                  <a:gd name="connsiteX3" fmla="*/ 565150 w 1009650"/>
                  <a:gd name="connsiteY3" fmla="*/ 8249 h 516249"/>
                  <a:gd name="connsiteX4" fmla="*/ 336550 w 1009650"/>
                  <a:gd name="connsiteY4" fmla="*/ 30474 h 516249"/>
                  <a:gd name="connsiteX5" fmla="*/ 0 w 1009650"/>
                  <a:gd name="connsiteY5" fmla="*/ 332099 h 516249"/>
                  <a:gd name="connsiteX0" fmla="*/ 0 w 987425"/>
                  <a:gd name="connsiteY0" fmla="*/ 386074 h 516249"/>
                  <a:gd name="connsiteX1" fmla="*/ 644525 w 987425"/>
                  <a:gd name="connsiteY1" fmla="*/ 516249 h 516249"/>
                  <a:gd name="connsiteX2" fmla="*/ 987425 w 987425"/>
                  <a:gd name="connsiteY2" fmla="*/ 335274 h 516249"/>
                  <a:gd name="connsiteX3" fmla="*/ 542925 w 987425"/>
                  <a:gd name="connsiteY3" fmla="*/ 8249 h 516249"/>
                  <a:gd name="connsiteX4" fmla="*/ 314325 w 987425"/>
                  <a:gd name="connsiteY4" fmla="*/ 30474 h 516249"/>
                  <a:gd name="connsiteX5" fmla="*/ 0 w 987425"/>
                  <a:gd name="connsiteY5" fmla="*/ 386074 h 516249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7425" h="519424">
                    <a:moveTo>
                      <a:pt x="0" y="386074"/>
                    </a:moveTo>
                    <a:cubicBezTo>
                      <a:pt x="216958" y="430524"/>
                      <a:pt x="452967" y="440049"/>
                      <a:pt x="650875" y="519424"/>
                    </a:cubicBezTo>
                    <a:cubicBezTo>
                      <a:pt x="737658" y="432641"/>
                      <a:pt x="875242" y="396657"/>
                      <a:pt x="987425" y="335274"/>
                    </a:cubicBezTo>
                    <a:cubicBezTo>
                      <a:pt x="810683" y="226266"/>
                      <a:pt x="719667" y="117257"/>
                      <a:pt x="542925" y="8249"/>
                    </a:cubicBezTo>
                    <a:cubicBezTo>
                      <a:pt x="465667" y="-1276"/>
                      <a:pt x="388408" y="-10801"/>
                      <a:pt x="314325" y="30474"/>
                    </a:cubicBezTo>
                    <a:cubicBezTo>
                      <a:pt x="164042" y="138424"/>
                      <a:pt x="134408" y="265424"/>
                      <a:pt x="0" y="386074"/>
                    </a:cubicBezTo>
                    <a:close/>
                  </a:path>
                </a:pathLst>
              </a:cu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3" name="Полилиния 122"/>
              <p:cNvSpPr/>
              <p:nvPr/>
            </p:nvSpPr>
            <p:spPr>
              <a:xfrm>
                <a:off x="6019089" y="5963928"/>
                <a:ext cx="752475" cy="347974"/>
              </a:xfrm>
              <a:custGeom>
                <a:avLst/>
                <a:gdLst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403225 w 1009650"/>
                  <a:gd name="connsiteY3" fmla="*/ 0 h 561975"/>
                  <a:gd name="connsiteX4" fmla="*/ 0 w 1009650"/>
                  <a:gd name="connsiteY4" fmla="*/ 377825 h 561975"/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549275 w 1009650"/>
                  <a:gd name="connsiteY3" fmla="*/ 0 h 561975"/>
                  <a:gd name="connsiteX4" fmla="*/ 403225 w 1009650"/>
                  <a:gd name="connsiteY4" fmla="*/ 0 h 561975"/>
                  <a:gd name="connsiteX5" fmla="*/ 0 w 1009650"/>
                  <a:gd name="connsiteY5" fmla="*/ 377825 h 561975"/>
                  <a:gd name="connsiteX0" fmla="*/ 0 w 1009650"/>
                  <a:gd name="connsiteY0" fmla="*/ 398991 h 583141"/>
                  <a:gd name="connsiteX1" fmla="*/ 666750 w 1009650"/>
                  <a:gd name="connsiteY1" fmla="*/ 583141 h 583141"/>
                  <a:gd name="connsiteX2" fmla="*/ 1009650 w 1009650"/>
                  <a:gd name="connsiteY2" fmla="*/ 402166 h 583141"/>
                  <a:gd name="connsiteX3" fmla="*/ 549275 w 1009650"/>
                  <a:gd name="connsiteY3" fmla="*/ 21166 h 583141"/>
                  <a:gd name="connsiteX4" fmla="*/ 403225 w 1009650"/>
                  <a:gd name="connsiteY4" fmla="*/ 21166 h 583141"/>
                  <a:gd name="connsiteX5" fmla="*/ 0 w 1009650"/>
                  <a:gd name="connsiteY5" fmla="*/ 398991 h 583141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67130 h 551280"/>
                  <a:gd name="connsiteX1" fmla="*/ 666750 w 1009650"/>
                  <a:gd name="connsiteY1" fmla="*/ 551280 h 551280"/>
                  <a:gd name="connsiteX2" fmla="*/ 1009650 w 1009650"/>
                  <a:gd name="connsiteY2" fmla="*/ 370305 h 551280"/>
                  <a:gd name="connsiteX3" fmla="*/ 558800 w 1009650"/>
                  <a:gd name="connsiteY3" fmla="*/ 30580 h 551280"/>
                  <a:gd name="connsiteX4" fmla="*/ 403225 w 1009650"/>
                  <a:gd name="connsiteY4" fmla="*/ 5180 h 551280"/>
                  <a:gd name="connsiteX5" fmla="*/ 0 w 1009650"/>
                  <a:gd name="connsiteY5" fmla="*/ 367130 h 551280"/>
                  <a:gd name="connsiteX0" fmla="*/ 0 w 1009650"/>
                  <a:gd name="connsiteY0" fmla="*/ 361950 h 546100"/>
                  <a:gd name="connsiteX1" fmla="*/ 666750 w 1009650"/>
                  <a:gd name="connsiteY1" fmla="*/ 546100 h 546100"/>
                  <a:gd name="connsiteX2" fmla="*/ 1009650 w 1009650"/>
                  <a:gd name="connsiteY2" fmla="*/ 365125 h 546100"/>
                  <a:gd name="connsiteX3" fmla="*/ 558800 w 1009650"/>
                  <a:gd name="connsiteY3" fmla="*/ 25400 h 546100"/>
                  <a:gd name="connsiteX4" fmla="*/ 403225 w 1009650"/>
                  <a:gd name="connsiteY4" fmla="*/ 0 h 546100"/>
                  <a:gd name="connsiteX5" fmla="*/ 0 w 1009650"/>
                  <a:gd name="connsiteY5" fmla="*/ 361950 h 546100"/>
                  <a:gd name="connsiteX0" fmla="*/ 0 w 1009650"/>
                  <a:gd name="connsiteY0" fmla="*/ 337889 h 522039"/>
                  <a:gd name="connsiteX1" fmla="*/ 666750 w 1009650"/>
                  <a:gd name="connsiteY1" fmla="*/ 522039 h 522039"/>
                  <a:gd name="connsiteX2" fmla="*/ 1009650 w 1009650"/>
                  <a:gd name="connsiteY2" fmla="*/ 341064 h 522039"/>
                  <a:gd name="connsiteX3" fmla="*/ 558800 w 1009650"/>
                  <a:gd name="connsiteY3" fmla="*/ 1339 h 522039"/>
                  <a:gd name="connsiteX4" fmla="*/ 336550 w 1009650"/>
                  <a:gd name="connsiteY4" fmla="*/ 36264 h 522039"/>
                  <a:gd name="connsiteX5" fmla="*/ 0 w 1009650"/>
                  <a:gd name="connsiteY5" fmla="*/ 337889 h 522039"/>
                  <a:gd name="connsiteX0" fmla="*/ 0 w 1009650"/>
                  <a:gd name="connsiteY0" fmla="*/ 341013 h 525163"/>
                  <a:gd name="connsiteX1" fmla="*/ 666750 w 1009650"/>
                  <a:gd name="connsiteY1" fmla="*/ 525163 h 525163"/>
                  <a:gd name="connsiteX2" fmla="*/ 1009650 w 1009650"/>
                  <a:gd name="connsiteY2" fmla="*/ 344188 h 525163"/>
                  <a:gd name="connsiteX3" fmla="*/ 558800 w 1009650"/>
                  <a:gd name="connsiteY3" fmla="*/ 4463 h 525163"/>
                  <a:gd name="connsiteX4" fmla="*/ 336550 w 1009650"/>
                  <a:gd name="connsiteY4" fmla="*/ 39388 h 525163"/>
                  <a:gd name="connsiteX5" fmla="*/ 0 w 1009650"/>
                  <a:gd name="connsiteY5" fmla="*/ 341013 h 525163"/>
                  <a:gd name="connsiteX0" fmla="*/ 0 w 1009650"/>
                  <a:gd name="connsiteY0" fmla="*/ 336241 h 520391"/>
                  <a:gd name="connsiteX1" fmla="*/ 666750 w 1009650"/>
                  <a:gd name="connsiteY1" fmla="*/ 520391 h 520391"/>
                  <a:gd name="connsiteX2" fmla="*/ 1009650 w 1009650"/>
                  <a:gd name="connsiteY2" fmla="*/ 339416 h 520391"/>
                  <a:gd name="connsiteX3" fmla="*/ 565150 w 1009650"/>
                  <a:gd name="connsiteY3" fmla="*/ 6041 h 520391"/>
                  <a:gd name="connsiteX4" fmla="*/ 336550 w 1009650"/>
                  <a:gd name="connsiteY4" fmla="*/ 34616 h 520391"/>
                  <a:gd name="connsiteX5" fmla="*/ 0 w 1009650"/>
                  <a:gd name="connsiteY5" fmla="*/ 336241 h 520391"/>
                  <a:gd name="connsiteX0" fmla="*/ 0 w 1009650"/>
                  <a:gd name="connsiteY0" fmla="*/ 332099 h 516249"/>
                  <a:gd name="connsiteX1" fmla="*/ 666750 w 1009650"/>
                  <a:gd name="connsiteY1" fmla="*/ 516249 h 516249"/>
                  <a:gd name="connsiteX2" fmla="*/ 1009650 w 1009650"/>
                  <a:gd name="connsiteY2" fmla="*/ 335274 h 516249"/>
                  <a:gd name="connsiteX3" fmla="*/ 565150 w 1009650"/>
                  <a:gd name="connsiteY3" fmla="*/ 8249 h 516249"/>
                  <a:gd name="connsiteX4" fmla="*/ 336550 w 1009650"/>
                  <a:gd name="connsiteY4" fmla="*/ 30474 h 516249"/>
                  <a:gd name="connsiteX5" fmla="*/ 0 w 1009650"/>
                  <a:gd name="connsiteY5" fmla="*/ 332099 h 516249"/>
                  <a:gd name="connsiteX0" fmla="*/ 0 w 987425"/>
                  <a:gd name="connsiteY0" fmla="*/ 386074 h 516249"/>
                  <a:gd name="connsiteX1" fmla="*/ 644525 w 987425"/>
                  <a:gd name="connsiteY1" fmla="*/ 516249 h 516249"/>
                  <a:gd name="connsiteX2" fmla="*/ 987425 w 987425"/>
                  <a:gd name="connsiteY2" fmla="*/ 335274 h 516249"/>
                  <a:gd name="connsiteX3" fmla="*/ 542925 w 987425"/>
                  <a:gd name="connsiteY3" fmla="*/ 8249 h 516249"/>
                  <a:gd name="connsiteX4" fmla="*/ 314325 w 987425"/>
                  <a:gd name="connsiteY4" fmla="*/ 30474 h 516249"/>
                  <a:gd name="connsiteX5" fmla="*/ 0 w 987425"/>
                  <a:gd name="connsiteY5" fmla="*/ 386074 h 516249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857250"/>
                  <a:gd name="connsiteY0" fmla="*/ 243199 h 519424"/>
                  <a:gd name="connsiteX1" fmla="*/ 520700 w 857250"/>
                  <a:gd name="connsiteY1" fmla="*/ 519424 h 519424"/>
                  <a:gd name="connsiteX2" fmla="*/ 857250 w 857250"/>
                  <a:gd name="connsiteY2" fmla="*/ 335274 h 519424"/>
                  <a:gd name="connsiteX3" fmla="*/ 412750 w 857250"/>
                  <a:gd name="connsiteY3" fmla="*/ 8249 h 519424"/>
                  <a:gd name="connsiteX4" fmla="*/ 184150 w 857250"/>
                  <a:gd name="connsiteY4" fmla="*/ 30474 h 519424"/>
                  <a:gd name="connsiteX5" fmla="*/ 0 w 857250"/>
                  <a:gd name="connsiteY5" fmla="*/ 243199 h 519424"/>
                  <a:gd name="connsiteX0" fmla="*/ 0 w 873125"/>
                  <a:gd name="connsiteY0" fmla="*/ 240024 h 519424"/>
                  <a:gd name="connsiteX1" fmla="*/ 536575 w 873125"/>
                  <a:gd name="connsiteY1" fmla="*/ 519424 h 519424"/>
                  <a:gd name="connsiteX2" fmla="*/ 873125 w 873125"/>
                  <a:gd name="connsiteY2" fmla="*/ 335274 h 519424"/>
                  <a:gd name="connsiteX3" fmla="*/ 428625 w 873125"/>
                  <a:gd name="connsiteY3" fmla="*/ 8249 h 519424"/>
                  <a:gd name="connsiteX4" fmla="*/ 200025 w 873125"/>
                  <a:gd name="connsiteY4" fmla="*/ 30474 h 519424"/>
                  <a:gd name="connsiteX5" fmla="*/ 0 w 873125"/>
                  <a:gd name="connsiteY5" fmla="*/ 240024 h 519424"/>
                  <a:gd name="connsiteX0" fmla="*/ 0 w 873125"/>
                  <a:gd name="connsiteY0" fmla="*/ 240024 h 519424"/>
                  <a:gd name="connsiteX1" fmla="*/ 536575 w 873125"/>
                  <a:gd name="connsiteY1" fmla="*/ 519424 h 519424"/>
                  <a:gd name="connsiteX2" fmla="*/ 873125 w 873125"/>
                  <a:gd name="connsiteY2" fmla="*/ 335274 h 519424"/>
                  <a:gd name="connsiteX3" fmla="*/ 428625 w 873125"/>
                  <a:gd name="connsiteY3" fmla="*/ 8249 h 519424"/>
                  <a:gd name="connsiteX4" fmla="*/ 200025 w 873125"/>
                  <a:gd name="connsiteY4" fmla="*/ 30474 h 519424"/>
                  <a:gd name="connsiteX5" fmla="*/ 0 w 873125"/>
                  <a:gd name="connsiteY5" fmla="*/ 240024 h 519424"/>
                  <a:gd name="connsiteX0" fmla="*/ 0 w 857250"/>
                  <a:gd name="connsiteY0" fmla="*/ 243199 h 519424"/>
                  <a:gd name="connsiteX1" fmla="*/ 520700 w 857250"/>
                  <a:gd name="connsiteY1" fmla="*/ 519424 h 519424"/>
                  <a:gd name="connsiteX2" fmla="*/ 857250 w 857250"/>
                  <a:gd name="connsiteY2" fmla="*/ 335274 h 519424"/>
                  <a:gd name="connsiteX3" fmla="*/ 412750 w 857250"/>
                  <a:gd name="connsiteY3" fmla="*/ 8249 h 519424"/>
                  <a:gd name="connsiteX4" fmla="*/ 184150 w 857250"/>
                  <a:gd name="connsiteY4" fmla="*/ 30474 h 519424"/>
                  <a:gd name="connsiteX5" fmla="*/ 0 w 857250"/>
                  <a:gd name="connsiteY5" fmla="*/ 243199 h 519424"/>
                  <a:gd name="connsiteX0" fmla="*/ 0 w 857250"/>
                  <a:gd name="connsiteY0" fmla="*/ 243199 h 367024"/>
                  <a:gd name="connsiteX1" fmla="*/ 501650 w 857250"/>
                  <a:gd name="connsiteY1" fmla="*/ 367024 h 367024"/>
                  <a:gd name="connsiteX2" fmla="*/ 857250 w 857250"/>
                  <a:gd name="connsiteY2" fmla="*/ 335274 h 367024"/>
                  <a:gd name="connsiteX3" fmla="*/ 412750 w 857250"/>
                  <a:gd name="connsiteY3" fmla="*/ 8249 h 367024"/>
                  <a:gd name="connsiteX4" fmla="*/ 184150 w 857250"/>
                  <a:gd name="connsiteY4" fmla="*/ 30474 h 367024"/>
                  <a:gd name="connsiteX5" fmla="*/ 0 w 857250"/>
                  <a:gd name="connsiteY5" fmla="*/ 243199 h 367024"/>
                  <a:gd name="connsiteX0" fmla="*/ 0 w 857250"/>
                  <a:gd name="connsiteY0" fmla="*/ 243199 h 367024"/>
                  <a:gd name="connsiteX1" fmla="*/ 501650 w 857250"/>
                  <a:gd name="connsiteY1" fmla="*/ 367024 h 367024"/>
                  <a:gd name="connsiteX2" fmla="*/ 857250 w 857250"/>
                  <a:gd name="connsiteY2" fmla="*/ 335274 h 367024"/>
                  <a:gd name="connsiteX3" fmla="*/ 412750 w 857250"/>
                  <a:gd name="connsiteY3" fmla="*/ 8249 h 367024"/>
                  <a:gd name="connsiteX4" fmla="*/ 184150 w 857250"/>
                  <a:gd name="connsiteY4" fmla="*/ 30474 h 367024"/>
                  <a:gd name="connsiteX5" fmla="*/ 0 w 857250"/>
                  <a:gd name="connsiteY5" fmla="*/ 243199 h 367024"/>
                  <a:gd name="connsiteX0" fmla="*/ 0 w 857250"/>
                  <a:gd name="connsiteY0" fmla="*/ 243199 h 367217"/>
                  <a:gd name="connsiteX1" fmla="*/ 501650 w 857250"/>
                  <a:gd name="connsiteY1" fmla="*/ 367024 h 367217"/>
                  <a:gd name="connsiteX2" fmla="*/ 857250 w 857250"/>
                  <a:gd name="connsiteY2" fmla="*/ 335274 h 367217"/>
                  <a:gd name="connsiteX3" fmla="*/ 412750 w 857250"/>
                  <a:gd name="connsiteY3" fmla="*/ 8249 h 367217"/>
                  <a:gd name="connsiteX4" fmla="*/ 184150 w 857250"/>
                  <a:gd name="connsiteY4" fmla="*/ 30474 h 367217"/>
                  <a:gd name="connsiteX5" fmla="*/ 0 w 857250"/>
                  <a:gd name="connsiteY5" fmla="*/ 243199 h 367217"/>
                  <a:gd name="connsiteX0" fmla="*/ 0 w 857250"/>
                  <a:gd name="connsiteY0" fmla="*/ 243199 h 367217"/>
                  <a:gd name="connsiteX1" fmla="*/ 501650 w 857250"/>
                  <a:gd name="connsiteY1" fmla="*/ 367024 h 367217"/>
                  <a:gd name="connsiteX2" fmla="*/ 857250 w 857250"/>
                  <a:gd name="connsiteY2" fmla="*/ 335274 h 367217"/>
                  <a:gd name="connsiteX3" fmla="*/ 412750 w 857250"/>
                  <a:gd name="connsiteY3" fmla="*/ 8249 h 367217"/>
                  <a:gd name="connsiteX4" fmla="*/ 184150 w 857250"/>
                  <a:gd name="connsiteY4" fmla="*/ 30474 h 367217"/>
                  <a:gd name="connsiteX5" fmla="*/ 0 w 857250"/>
                  <a:gd name="connsiteY5" fmla="*/ 243199 h 367217"/>
                  <a:gd name="connsiteX0" fmla="*/ 0 w 695325"/>
                  <a:gd name="connsiteY0" fmla="*/ 243199 h 367024"/>
                  <a:gd name="connsiteX1" fmla="*/ 501650 w 695325"/>
                  <a:gd name="connsiteY1" fmla="*/ 367024 h 367024"/>
                  <a:gd name="connsiteX2" fmla="*/ 695325 w 695325"/>
                  <a:gd name="connsiteY2" fmla="*/ 217799 h 367024"/>
                  <a:gd name="connsiteX3" fmla="*/ 412750 w 695325"/>
                  <a:gd name="connsiteY3" fmla="*/ 8249 h 367024"/>
                  <a:gd name="connsiteX4" fmla="*/ 184150 w 695325"/>
                  <a:gd name="connsiteY4" fmla="*/ 30474 h 367024"/>
                  <a:gd name="connsiteX5" fmla="*/ 0 w 695325"/>
                  <a:gd name="connsiteY5" fmla="*/ 243199 h 367024"/>
                  <a:gd name="connsiteX0" fmla="*/ 0 w 695325"/>
                  <a:gd name="connsiteY0" fmla="*/ 243199 h 338449"/>
                  <a:gd name="connsiteX1" fmla="*/ 438150 w 695325"/>
                  <a:gd name="connsiteY1" fmla="*/ 338449 h 338449"/>
                  <a:gd name="connsiteX2" fmla="*/ 695325 w 695325"/>
                  <a:gd name="connsiteY2" fmla="*/ 217799 h 338449"/>
                  <a:gd name="connsiteX3" fmla="*/ 412750 w 695325"/>
                  <a:gd name="connsiteY3" fmla="*/ 8249 h 338449"/>
                  <a:gd name="connsiteX4" fmla="*/ 184150 w 695325"/>
                  <a:gd name="connsiteY4" fmla="*/ 30474 h 338449"/>
                  <a:gd name="connsiteX5" fmla="*/ 0 w 695325"/>
                  <a:gd name="connsiteY5" fmla="*/ 243199 h 338449"/>
                  <a:gd name="connsiteX0" fmla="*/ 0 w 695325"/>
                  <a:gd name="connsiteY0" fmla="*/ 243199 h 338449"/>
                  <a:gd name="connsiteX1" fmla="*/ 438150 w 695325"/>
                  <a:gd name="connsiteY1" fmla="*/ 338449 h 338449"/>
                  <a:gd name="connsiteX2" fmla="*/ 695325 w 695325"/>
                  <a:gd name="connsiteY2" fmla="*/ 217799 h 338449"/>
                  <a:gd name="connsiteX3" fmla="*/ 412750 w 695325"/>
                  <a:gd name="connsiteY3" fmla="*/ 8249 h 338449"/>
                  <a:gd name="connsiteX4" fmla="*/ 184150 w 695325"/>
                  <a:gd name="connsiteY4" fmla="*/ 30474 h 338449"/>
                  <a:gd name="connsiteX5" fmla="*/ 0 w 695325"/>
                  <a:gd name="connsiteY5" fmla="*/ 243199 h 338449"/>
                  <a:gd name="connsiteX0" fmla="*/ 0 w 695325"/>
                  <a:gd name="connsiteY0" fmla="*/ 243199 h 339169"/>
                  <a:gd name="connsiteX1" fmla="*/ 438150 w 695325"/>
                  <a:gd name="connsiteY1" fmla="*/ 338449 h 339169"/>
                  <a:gd name="connsiteX2" fmla="*/ 695325 w 695325"/>
                  <a:gd name="connsiteY2" fmla="*/ 217799 h 339169"/>
                  <a:gd name="connsiteX3" fmla="*/ 412750 w 695325"/>
                  <a:gd name="connsiteY3" fmla="*/ 8249 h 339169"/>
                  <a:gd name="connsiteX4" fmla="*/ 184150 w 695325"/>
                  <a:gd name="connsiteY4" fmla="*/ 30474 h 339169"/>
                  <a:gd name="connsiteX5" fmla="*/ 0 w 695325"/>
                  <a:gd name="connsiteY5" fmla="*/ 243199 h 339169"/>
                  <a:gd name="connsiteX0" fmla="*/ 0 w 695325"/>
                  <a:gd name="connsiteY0" fmla="*/ 243199 h 367546"/>
                  <a:gd name="connsiteX1" fmla="*/ 425450 w 695325"/>
                  <a:gd name="connsiteY1" fmla="*/ 367024 h 367546"/>
                  <a:gd name="connsiteX2" fmla="*/ 695325 w 695325"/>
                  <a:gd name="connsiteY2" fmla="*/ 217799 h 367546"/>
                  <a:gd name="connsiteX3" fmla="*/ 412750 w 695325"/>
                  <a:gd name="connsiteY3" fmla="*/ 8249 h 367546"/>
                  <a:gd name="connsiteX4" fmla="*/ 184150 w 695325"/>
                  <a:gd name="connsiteY4" fmla="*/ 30474 h 367546"/>
                  <a:gd name="connsiteX5" fmla="*/ 0 w 695325"/>
                  <a:gd name="connsiteY5" fmla="*/ 243199 h 367546"/>
                  <a:gd name="connsiteX0" fmla="*/ 0 w 695325"/>
                  <a:gd name="connsiteY0" fmla="*/ 243199 h 364388"/>
                  <a:gd name="connsiteX1" fmla="*/ 476250 w 695325"/>
                  <a:gd name="connsiteY1" fmla="*/ 363849 h 364388"/>
                  <a:gd name="connsiteX2" fmla="*/ 695325 w 695325"/>
                  <a:gd name="connsiteY2" fmla="*/ 217799 h 364388"/>
                  <a:gd name="connsiteX3" fmla="*/ 412750 w 695325"/>
                  <a:gd name="connsiteY3" fmla="*/ 8249 h 364388"/>
                  <a:gd name="connsiteX4" fmla="*/ 184150 w 695325"/>
                  <a:gd name="connsiteY4" fmla="*/ 30474 h 364388"/>
                  <a:gd name="connsiteX5" fmla="*/ 0 w 695325"/>
                  <a:gd name="connsiteY5" fmla="*/ 243199 h 364388"/>
                  <a:gd name="connsiteX0" fmla="*/ 0 w 717550"/>
                  <a:gd name="connsiteY0" fmla="*/ 243199 h 364489"/>
                  <a:gd name="connsiteX1" fmla="*/ 476250 w 717550"/>
                  <a:gd name="connsiteY1" fmla="*/ 363849 h 364489"/>
                  <a:gd name="connsiteX2" fmla="*/ 717550 w 717550"/>
                  <a:gd name="connsiteY2" fmla="*/ 233674 h 364489"/>
                  <a:gd name="connsiteX3" fmla="*/ 412750 w 717550"/>
                  <a:gd name="connsiteY3" fmla="*/ 8249 h 364489"/>
                  <a:gd name="connsiteX4" fmla="*/ 184150 w 717550"/>
                  <a:gd name="connsiteY4" fmla="*/ 30474 h 364489"/>
                  <a:gd name="connsiteX5" fmla="*/ 0 w 717550"/>
                  <a:gd name="connsiteY5" fmla="*/ 243199 h 364489"/>
                  <a:gd name="connsiteX0" fmla="*/ 0 w 717550"/>
                  <a:gd name="connsiteY0" fmla="*/ 243199 h 348760"/>
                  <a:gd name="connsiteX1" fmla="*/ 457200 w 717550"/>
                  <a:gd name="connsiteY1" fmla="*/ 347974 h 348760"/>
                  <a:gd name="connsiteX2" fmla="*/ 717550 w 717550"/>
                  <a:gd name="connsiteY2" fmla="*/ 233674 h 348760"/>
                  <a:gd name="connsiteX3" fmla="*/ 412750 w 717550"/>
                  <a:gd name="connsiteY3" fmla="*/ 8249 h 348760"/>
                  <a:gd name="connsiteX4" fmla="*/ 184150 w 717550"/>
                  <a:gd name="connsiteY4" fmla="*/ 30474 h 348760"/>
                  <a:gd name="connsiteX5" fmla="*/ 0 w 717550"/>
                  <a:gd name="connsiteY5" fmla="*/ 243199 h 348760"/>
                  <a:gd name="connsiteX0" fmla="*/ 0 w 717550"/>
                  <a:gd name="connsiteY0" fmla="*/ 243199 h 347974"/>
                  <a:gd name="connsiteX1" fmla="*/ 457200 w 717550"/>
                  <a:gd name="connsiteY1" fmla="*/ 347974 h 347974"/>
                  <a:gd name="connsiteX2" fmla="*/ 717550 w 717550"/>
                  <a:gd name="connsiteY2" fmla="*/ 233674 h 347974"/>
                  <a:gd name="connsiteX3" fmla="*/ 412750 w 717550"/>
                  <a:gd name="connsiteY3" fmla="*/ 8249 h 347974"/>
                  <a:gd name="connsiteX4" fmla="*/ 184150 w 717550"/>
                  <a:gd name="connsiteY4" fmla="*/ 30474 h 347974"/>
                  <a:gd name="connsiteX5" fmla="*/ 0 w 717550"/>
                  <a:gd name="connsiteY5" fmla="*/ 243199 h 347974"/>
                  <a:gd name="connsiteX0" fmla="*/ 0 w 752475"/>
                  <a:gd name="connsiteY0" fmla="*/ 271774 h 347974"/>
                  <a:gd name="connsiteX1" fmla="*/ 492125 w 752475"/>
                  <a:gd name="connsiteY1" fmla="*/ 347974 h 347974"/>
                  <a:gd name="connsiteX2" fmla="*/ 752475 w 752475"/>
                  <a:gd name="connsiteY2" fmla="*/ 233674 h 347974"/>
                  <a:gd name="connsiteX3" fmla="*/ 447675 w 752475"/>
                  <a:gd name="connsiteY3" fmla="*/ 8249 h 347974"/>
                  <a:gd name="connsiteX4" fmla="*/ 219075 w 752475"/>
                  <a:gd name="connsiteY4" fmla="*/ 30474 h 347974"/>
                  <a:gd name="connsiteX5" fmla="*/ 0 w 752475"/>
                  <a:gd name="connsiteY5" fmla="*/ 271774 h 347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2475" h="347974">
                    <a:moveTo>
                      <a:pt x="0" y="271774"/>
                    </a:moveTo>
                    <a:cubicBezTo>
                      <a:pt x="216958" y="316224"/>
                      <a:pt x="268817" y="332099"/>
                      <a:pt x="492125" y="347974"/>
                    </a:cubicBezTo>
                    <a:cubicBezTo>
                      <a:pt x="632883" y="311991"/>
                      <a:pt x="640292" y="295057"/>
                      <a:pt x="752475" y="233674"/>
                    </a:cubicBezTo>
                    <a:cubicBezTo>
                      <a:pt x="575733" y="124666"/>
                      <a:pt x="624417" y="117257"/>
                      <a:pt x="447675" y="8249"/>
                    </a:cubicBezTo>
                    <a:cubicBezTo>
                      <a:pt x="370417" y="-1276"/>
                      <a:pt x="293158" y="-10801"/>
                      <a:pt x="219075" y="30474"/>
                    </a:cubicBezTo>
                    <a:cubicBezTo>
                      <a:pt x="68792" y="138424"/>
                      <a:pt x="115358" y="132074"/>
                      <a:pt x="0" y="271774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4" name="Полилиния 123"/>
              <p:cNvSpPr/>
              <p:nvPr/>
            </p:nvSpPr>
            <p:spPr>
              <a:xfrm>
                <a:off x="6106385" y="5957578"/>
                <a:ext cx="508794" cy="201924"/>
              </a:xfrm>
              <a:custGeom>
                <a:avLst/>
                <a:gdLst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403225 w 1009650"/>
                  <a:gd name="connsiteY3" fmla="*/ 0 h 561975"/>
                  <a:gd name="connsiteX4" fmla="*/ 0 w 1009650"/>
                  <a:gd name="connsiteY4" fmla="*/ 377825 h 561975"/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549275 w 1009650"/>
                  <a:gd name="connsiteY3" fmla="*/ 0 h 561975"/>
                  <a:gd name="connsiteX4" fmla="*/ 403225 w 1009650"/>
                  <a:gd name="connsiteY4" fmla="*/ 0 h 561975"/>
                  <a:gd name="connsiteX5" fmla="*/ 0 w 1009650"/>
                  <a:gd name="connsiteY5" fmla="*/ 377825 h 561975"/>
                  <a:gd name="connsiteX0" fmla="*/ 0 w 1009650"/>
                  <a:gd name="connsiteY0" fmla="*/ 398991 h 583141"/>
                  <a:gd name="connsiteX1" fmla="*/ 666750 w 1009650"/>
                  <a:gd name="connsiteY1" fmla="*/ 583141 h 583141"/>
                  <a:gd name="connsiteX2" fmla="*/ 1009650 w 1009650"/>
                  <a:gd name="connsiteY2" fmla="*/ 402166 h 583141"/>
                  <a:gd name="connsiteX3" fmla="*/ 549275 w 1009650"/>
                  <a:gd name="connsiteY3" fmla="*/ 21166 h 583141"/>
                  <a:gd name="connsiteX4" fmla="*/ 403225 w 1009650"/>
                  <a:gd name="connsiteY4" fmla="*/ 21166 h 583141"/>
                  <a:gd name="connsiteX5" fmla="*/ 0 w 1009650"/>
                  <a:gd name="connsiteY5" fmla="*/ 398991 h 583141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67130 h 551280"/>
                  <a:gd name="connsiteX1" fmla="*/ 666750 w 1009650"/>
                  <a:gd name="connsiteY1" fmla="*/ 551280 h 551280"/>
                  <a:gd name="connsiteX2" fmla="*/ 1009650 w 1009650"/>
                  <a:gd name="connsiteY2" fmla="*/ 370305 h 551280"/>
                  <a:gd name="connsiteX3" fmla="*/ 558800 w 1009650"/>
                  <a:gd name="connsiteY3" fmla="*/ 30580 h 551280"/>
                  <a:gd name="connsiteX4" fmla="*/ 403225 w 1009650"/>
                  <a:gd name="connsiteY4" fmla="*/ 5180 h 551280"/>
                  <a:gd name="connsiteX5" fmla="*/ 0 w 1009650"/>
                  <a:gd name="connsiteY5" fmla="*/ 367130 h 551280"/>
                  <a:gd name="connsiteX0" fmla="*/ 0 w 1009650"/>
                  <a:gd name="connsiteY0" fmla="*/ 361950 h 546100"/>
                  <a:gd name="connsiteX1" fmla="*/ 666750 w 1009650"/>
                  <a:gd name="connsiteY1" fmla="*/ 546100 h 546100"/>
                  <a:gd name="connsiteX2" fmla="*/ 1009650 w 1009650"/>
                  <a:gd name="connsiteY2" fmla="*/ 365125 h 546100"/>
                  <a:gd name="connsiteX3" fmla="*/ 558800 w 1009650"/>
                  <a:gd name="connsiteY3" fmla="*/ 25400 h 546100"/>
                  <a:gd name="connsiteX4" fmla="*/ 403225 w 1009650"/>
                  <a:gd name="connsiteY4" fmla="*/ 0 h 546100"/>
                  <a:gd name="connsiteX5" fmla="*/ 0 w 1009650"/>
                  <a:gd name="connsiteY5" fmla="*/ 361950 h 546100"/>
                  <a:gd name="connsiteX0" fmla="*/ 0 w 1009650"/>
                  <a:gd name="connsiteY0" fmla="*/ 337889 h 522039"/>
                  <a:gd name="connsiteX1" fmla="*/ 666750 w 1009650"/>
                  <a:gd name="connsiteY1" fmla="*/ 522039 h 522039"/>
                  <a:gd name="connsiteX2" fmla="*/ 1009650 w 1009650"/>
                  <a:gd name="connsiteY2" fmla="*/ 341064 h 522039"/>
                  <a:gd name="connsiteX3" fmla="*/ 558800 w 1009650"/>
                  <a:gd name="connsiteY3" fmla="*/ 1339 h 522039"/>
                  <a:gd name="connsiteX4" fmla="*/ 336550 w 1009650"/>
                  <a:gd name="connsiteY4" fmla="*/ 36264 h 522039"/>
                  <a:gd name="connsiteX5" fmla="*/ 0 w 1009650"/>
                  <a:gd name="connsiteY5" fmla="*/ 337889 h 522039"/>
                  <a:gd name="connsiteX0" fmla="*/ 0 w 1009650"/>
                  <a:gd name="connsiteY0" fmla="*/ 341013 h 525163"/>
                  <a:gd name="connsiteX1" fmla="*/ 666750 w 1009650"/>
                  <a:gd name="connsiteY1" fmla="*/ 525163 h 525163"/>
                  <a:gd name="connsiteX2" fmla="*/ 1009650 w 1009650"/>
                  <a:gd name="connsiteY2" fmla="*/ 344188 h 525163"/>
                  <a:gd name="connsiteX3" fmla="*/ 558800 w 1009650"/>
                  <a:gd name="connsiteY3" fmla="*/ 4463 h 525163"/>
                  <a:gd name="connsiteX4" fmla="*/ 336550 w 1009650"/>
                  <a:gd name="connsiteY4" fmla="*/ 39388 h 525163"/>
                  <a:gd name="connsiteX5" fmla="*/ 0 w 1009650"/>
                  <a:gd name="connsiteY5" fmla="*/ 341013 h 525163"/>
                  <a:gd name="connsiteX0" fmla="*/ 0 w 1009650"/>
                  <a:gd name="connsiteY0" fmla="*/ 336241 h 520391"/>
                  <a:gd name="connsiteX1" fmla="*/ 666750 w 1009650"/>
                  <a:gd name="connsiteY1" fmla="*/ 520391 h 520391"/>
                  <a:gd name="connsiteX2" fmla="*/ 1009650 w 1009650"/>
                  <a:gd name="connsiteY2" fmla="*/ 339416 h 520391"/>
                  <a:gd name="connsiteX3" fmla="*/ 565150 w 1009650"/>
                  <a:gd name="connsiteY3" fmla="*/ 6041 h 520391"/>
                  <a:gd name="connsiteX4" fmla="*/ 336550 w 1009650"/>
                  <a:gd name="connsiteY4" fmla="*/ 34616 h 520391"/>
                  <a:gd name="connsiteX5" fmla="*/ 0 w 1009650"/>
                  <a:gd name="connsiteY5" fmla="*/ 336241 h 520391"/>
                  <a:gd name="connsiteX0" fmla="*/ 0 w 1009650"/>
                  <a:gd name="connsiteY0" fmla="*/ 332099 h 516249"/>
                  <a:gd name="connsiteX1" fmla="*/ 666750 w 1009650"/>
                  <a:gd name="connsiteY1" fmla="*/ 516249 h 516249"/>
                  <a:gd name="connsiteX2" fmla="*/ 1009650 w 1009650"/>
                  <a:gd name="connsiteY2" fmla="*/ 335274 h 516249"/>
                  <a:gd name="connsiteX3" fmla="*/ 565150 w 1009650"/>
                  <a:gd name="connsiteY3" fmla="*/ 8249 h 516249"/>
                  <a:gd name="connsiteX4" fmla="*/ 336550 w 1009650"/>
                  <a:gd name="connsiteY4" fmla="*/ 30474 h 516249"/>
                  <a:gd name="connsiteX5" fmla="*/ 0 w 1009650"/>
                  <a:gd name="connsiteY5" fmla="*/ 332099 h 516249"/>
                  <a:gd name="connsiteX0" fmla="*/ 0 w 987425"/>
                  <a:gd name="connsiteY0" fmla="*/ 386074 h 516249"/>
                  <a:gd name="connsiteX1" fmla="*/ 644525 w 987425"/>
                  <a:gd name="connsiteY1" fmla="*/ 516249 h 516249"/>
                  <a:gd name="connsiteX2" fmla="*/ 987425 w 987425"/>
                  <a:gd name="connsiteY2" fmla="*/ 335274 h 516249"/>
                  <a:gd name="connsiteX3" fmla="*/ 542925 w 987425"/>
                  <a:gd name="connsiteY3" fmla="*/ 8249 h 516249"/>
                  <a:gd name="connsiteX4" fmla="*/ 314325 w 987425"/>
                  <a:gd name="connsiteY4" fmla="*/ 30474 h 516249"/>
                  <a:gd name="connsiteX5" fmla="*/ 0 w 987425"/>
                  <a:gd name="connsiteY5" fmla="*/ 386074 h 516249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857250"/>
                  <a:gd name="connsiteY0" fmla="*/ 243199 h 519424"/>
                  <a:gd name="connsiteX1" fmla="*/ 520700 w 857250"/>
                  <a:gd name="connsiteY1" fmla="*/ 519424 h 519424"/>
                  <a:gd name="connsiteX2" fmla="*/ 857250 w 857250"/>
                  <a:gd name="connsiteY2" fmla="*/ 335274 h 519424"/>
                  <a:gd name="connsiteX3" fmla="*/ 412750 w 857250"/>
                  <a:gd name="connsiteY3" fmla="*/ 8249 h 519424"/>
                  <a:gd name="connsiteX4" fmla="*/ 184150 w 857250"/>
                  <a:gd name="connsiteY4" fmla="*/ 30474 h 519424"/>
                  <a:gd name="connsiteX5" fmla="*/ 0 w 857250"/>
                  <a:gd name="connsiteY5" fmla="*/ 243199 h 519424"/>
                  <a:gd name="connsiteX0" fmla="*/ 0 w 873125"/>
                  <a:gd name="connsiteY0" fmla="*/ 240024 h 519424"/>
                  <a:gd name="connsiteX1" fmla="*/ 536575 w 873125"/>
                  <a:gd name="connsiteY1" fmla="*/ 519424 h 519424"/>
                  <a:gd name="connsiteX2" fmla="*/ 873125 w 873125"/>
                  <a:gd name="connsiteY2" fmla="*/ 335274 h 519424"/>
                  <a:gd name="connsiteX3" fmla="*/ 428625 w 873125"/>
                  <a:gd name="connsiteY3" fmla="*/ 8249 h 519424"/>
                  <a:gd name="connsiteX4" fmla="*/ 200025 w 873125"/>
                  <a:gd name="connsiteY4" fmla="*/ 30474 h 519424"/>
                  <a:gd name="connsiteX5" fmla="*/ 0 w 873125"/>
                  <a:gd name="connsiteY5" fmla="*/ 240024 h 519424"/>
                  <a:gd name="connsiteX0" fmla="*/ 0 w 873125"/>
                  <a:gd name="connsiteY0" fmla="*/ 240024 h 519424"/>
                  <a:gd name="connsiteX1" fmla="*/ 536575 w 873125"/>
                  <a:gd name="connsiteY1" fmla="*/ 519424 h 519424"/>
                  <a:gd name="connsiteX2" fmla="*/ 873125 w 873125"/>
                  <a:gd name="connsiteY2" fmla="*/ 335274 h 519424"/>
                  <a:gd name="connsiteX3" fmla="*/ 428625 w 873125"/>
                  <a:gd name="connsiteY3" fmla="*/ 8249 h 519424"/>
                  <a:gd name="connsiteX4" fmla="*/ 200025 w 873125"/>
                  <a:gd name="connsiteY4" fmla="*/ 30474 h 519424"/>
                  <a:gd name="connsiteX5" fmla="*/ 0 w 873125"/>
                  <a:gd name="connsiteY5" fmla="*/ 240024 h 519424"/>
                  <a:gd name="connsiteX0" fmla="*/ 0 w 857250"/>
                  <a:gd name="connsiteY0" fmla="*/ 243199 h 519424"/>
                  <a:gd name="connsiteX1" fmla="*/ 520700 w 857250"/>
                  <a:gd name="connsiteY1" fmla="*/ 519424 h 519424"/>
                  <a:gd name="connsiteX2" fmla="*/ 857250 w 857250"/>
                  <a:gd name="connsiteY2" fmla="*/ 335274 h 519424"/>
                  <a:gd name="connsiteX3" fmla="*/ 412750 w 857250"/>
                  <a:gd name="connsiteY3" fmla="*/ 8249 h 519424"/>
                  <a:gd name="connsiteX4" fmla="*/ 184150 w 857250"/>
                  <a:gd name="connsiteY4" fmla="*/ 30474 h 519424"/>
                  <a:gd name="connsiteX5" fmla="*/ 0 w 857250"/>
                  <a:gd name="connsiteY5" fmla="*/ 243199 h 519424"/>
                  <a:gd name="connsiteX0" fmla="*/ 0 w 857250"/>
                  <a:gd name="connsiteY0" fmla="*/ 243199 h 367024"/>
                  <a:gd name="connsiteX1" fmla="*/ 501650 w 857250"/>
                  <a:gd name="connsiteY1" fmla="*/ 367024 h 367024"/>
                  <a:gd name="connsiteX2" fmla="*/ 857250 w 857250"/>
                  <a:gd name="connsiteY2" fmla="*/ 335274 h 367024"/>
                  <a:gd name="connsiteX3" fmla="*/ 412750 w 857250"/>
                  <a:gd name="connsiteY3" fmla="*/ 8249 h 367024"/>
                  <a:gd name="connsiteX4" fmla="*/ 184150 w 857250"/>
                  <a:gd name="connsiteY4" fmla="*/ 30474 h 367024"/>
                  <a:gd name="connsiteX5" fmla="*/ 0 w 857250"/>
                  <a:gd name="connsiteY5" fmla="*/ 243199 h 367024"/>
                  <a:gd name="connsiteX0" fmla="*/ 0 w 857250"/>
                  <a:gd name="connsiteY0" fmla="*/ 243199 h 367024"/>
                  <a:gd name="connsiteX1" fmla="*/ 501650 w 857250"/>
                  <a:gd name="connsiteY1" fmla="*/ 367024 h 367024"/>
                  <a:gd name="connsiteX2" fmla="*/ 857250 w 857250"/>
                  <a:gd name="connsiteY2" fmla="*/ 335274 h 367024"/>
                  <a:gd name="connsiteX3" fmla="*/ 412750 w 857250"/>
                  <a:gd name="connsiteY3" fmla="*/ 8249 h 367024"/>
                  <a:gd name="connsiteX4" fmla="*/ 184150 w 857250"/>
                  <a:gd name="connsiteY4" fmla="*/ 30474 h 367024"/>
                  <a:gd name="connsiteX5" fmla="*/ 0 w 857250"/>
                  <a:gd name="connsiteY5" fmla="*/ 243199 h 367024"/>
                  <a:gd name="connsiteX0" fmla="*/ 0 w 857250"/>
                  <a:gd name="connsiteY0" fmla="*/ 243199 h 367217"/>
                  <a:gd name="connsiteX1" fmla="*/ 501650 w 857250"/>
                  <a:gd name="connsiteY1" fmla="*/ 367024 h 367217"/>
                  <a:gd name="connsiteX2" fmla="*/ 857250 w 857250"/>
                  <a:gd name="connsiteY2" fmla="*/ 335274 h 367217"/>
                  <a:gd name="connsiteX3" fmla="*/ 412750 w 857250"/>
                  <a:gd name="connsiteY3" fmla="*/ 8249 h 367217"/>
                  <a:gd name="connsiteX4" fmla="*/ 184150 w 857250"/>
                  <a:gd name="connsiteY4" fmla="*/ 30474 h 367217"/>
                  <a:gd name="connsiteX5" fmla="*/ 0 w 857250"/>
                  <a:gd name="connsiteY5" fmla="*/ 243199 h 367217"/>
                  <a:gd name="connsiteX0" fmla="*/ 0 w 857250"/>
                  <a:gd name="connsiteY0" fmla="*/ 243199 h 367217"/>
                  <a:gd name="connsiteX1" fmla="*/ 501650 w 857250"/>
                  <a:gd name="connsiteY1" fmla="*/ 367024 h 367217"/>
                  <a:gd name="connsiteX2" fmla="*/ 857250 w 857250"/>
                  <a:gd name="connsiteY2" fmla="*/ 335274 h 367217"/>
                  <a:gd name="connsiteX3" fmla="*/ 412750 w 857250"/>
                  <a:gd name="connsiteY3" fmla="*/ 8249 h 367217"/>
                  <a:gd name="connsiteX4" fmla="*/ 184150 w 857250"/>
                  <a:gd name="connsiteY4" fmla="*/ 30474 h 367217"/>
                  <a:gd name="connsiteX5" fmla="*/ 0 w 857250"/>
                  <a:gd name="connsiteY5" fmla="*/ 243199 h 367217"/>
                  <a:gd name="connsiteX0" fmla="*/ 0 w 695325"/>
                  <a:gd name="connsiteY0" fmla="*/ 243199 h 367024"/>
                  <a:gd name="connsiteX1" fmla="*/ 501650 w 695325"/>
                  <a:gd name="connsiteY1" fmla="*/ 367024 h 367024"/>
                  <a:gd name="connsiteX2" fmla="*/ 695325 w 695325"/>
                  <a:gd name="connsiteY2" fmla="*/ 217799 h 367024"/>
                  <a:gd name="connsiteX3" fmla="*/ 412750 w 695325"/>
                  <a:gd name="connsiteY3" fmla="*/ 8249 h 367024"/>
                  <a:gd name="connsiteX4" fmla="*/ 184150 w 695325"/>
                  <a:gd name="connsiteY4" fmla="*/ 30474 h 367024"/>
                  <a:gd name="connsiteX5" fmla="*/ 0 w 695325"/>
                  <a:gd name="connsiteY5" fmla="*/ 243199 h 367024"/>
                  <a:gd name="connsiteX0" fmla="*/ 0 w 695325"/>
                  <a:gd name="connsiteY0" fmla="*/ 243199 h 338449"/>
                  <a:gd name="connsiteX1" fmla="*/ 438150 w 695325"/>
                  <a:gd name="connsiteY1" fmla="*/ 338449 h 338449"/>
                  <a:gd name="connsiteX2" fmla="*/ 695325 w 695325"/>
                  <a:gd name="connsiteY2" fmla="*/ 217799 h 338449"/>
                  <a:gd name="connsiteX3" fmla="*/ 412750 w 695325"/>
                  <a:gd name="connsiteY3" fmla="*/ 8249 h 338449"/>
                  <a:gd name="connsiteX4" fmla="*/ 184150 w 695325"/>
                  <a:gd name="connsiteY4" fmla="*/ 30474 h 338449"/>
                  <a:gd name="connsiteX5" fmla="*/ 0 w 695325"/>
                  <a:gd name="connsiteY5" fmla="*/ 243199 h 338449"/>
                  <a:gd name="connsiteX0" fmla="*/ 0 w 695325"/>
                  <a:gd name="connsiteY0" fmla="*/ 243199 h 338449"/>
                  <a:gd name="connsiteX1" fmla="*/ 438150 w 695325"/>
                  <a:gd name="connsiteY1" fmla="*/ 338449 h 338449"/>
                  <a:gd name="connsiteX2" fmla="*/ 695325 w 695325"/>
                  <a:gd name="connsiteY2" fmla="*/ 217799 h 338449"/>
                  <a:gd name="connsiteX3" fmla="*/ 412750 w 695325"/>
                  <a:gd name="connsiteY3" fmla="*/ 8249 h 338449"/>
                  <a:gd name="connsiteX4" fmla="*/ 184150 w 695325"/>
                  <a:gd name="connsiteY4" fmla="*/ 30474 h 338449"/>
                  <a:gd name="connsiteX5" fmla="*/ 0 w 695325"/>
                  <a:gd name="connsiteY5" fmla="*/ 243199 h 338449"/>
                  <a:gd name="connsiteX0" fmla="*/ 0 w 695325"/>
                  <a:gd name="connsiteY0" fmla="*/ 243199 h 339169"/>
                  <a:gd name="connsiteX1" fmla="*/ 438150 w 695325"/>
                  <a:gd name="connsiteY1" fmla="*/ 338449 h 339169"/>
                  <a:gd name="connsiteX2" fmla="*/ 695325 w 695325"/>
                  <a:gd name="connsiteY2" fmla="*/ 217799 h 339169"/>
                  <a:gd name="connsiteX3" fmla="*/ 412750 w 695325"/>
                  <a:gd name="connsiteY3" fmla="*/ 8249 h 339169"/>
                  <a:gd name="connsiteX4" fmla="*/ 184150 w 695325"/>
                  <a:gd name="connsiteY4" fmla="*/ 30474 h 339169"/>
                  <a:gd name="connsiteX5" fmla="*/ 0 w 695325"/>
                  <a:gd name="connsiteY5" fmla="*/ 243199 h 339169"/>
                  <a:gd name="connsiteX0" fmla="*/ 0 w 695325"/>
                  <a:gd name="connsiteY0" fmla="*/ 243199 h 367546"/>
                  <a:gd name="connsiteX1" fmla="*/ 425450 w 695325"/>
                  <a:gd name="connsiteY1" fmla="*/ 367024 h 367546"/>
                  <a:gd name="connsiteX2" fmla="*/ 695325 w 695325"/>
                  <a:gd name="connsiteY2" fmla="*/ 217799 h 367546"/>
                  <a:gd name="connsiteX3" fmla="*/ 412750 w 695325"/>
                  <a:gd name="connsiteY3" fmla="*/ 8249 h 367546"/>
                  <a:gd name="connsiteX4" fmla="*/ 184150 w 695325"/>
                  <a:gd name="connsiteY4" fmla="*/ 30474 h 367546"/>
                  <a:gd name="connsiteX5" fmla="*/ 0 w 695325"/>
                  <a:gd name="connsiteY5" fmla="*/ 243199 h 367546"/>
                  <a:gd name="connsiteX0" fmla="*/ 0 w 695325"/>
                  <a:gd name="connsiteY0" fmla="*/ 243199 h 364388"/>
                  <a:gd name="connsiteX1" fmla="*/ 476250 w 695325"/>
                  <a:gd name="connsiteY1" fmla="*/ 363849 h 364388"/>
                  <a:gd name="connsiteX2" fmla="*/ 695325 w 695325"/>
                  <a:gd name="connsiteY2" fmla="*/ 217799 h 364388"/>
                  <a:gd name="connsiteX3" fmla="*/ 412750 w 695325"/>
                  <a:gd name="connsiteY3" fmla="*/ 8249 h 364388"/>
                  <a:gd name="connsiteX4" fmla="*/ 184150 w 695325"/>
                  <a:gd name="connsiteY4" fmla="*/ 30474 h 364388"/>
                  <a:gd name="connsiteX5" fmla="*/ 0 w 695325"/>
                  <a:gd name="connsiteY5" fmla="*/ 243199 h 364388"/>
                  <a:gd name="connsiteX0" fmla="*/ 0 w 717550"/>
                  <a:gd name="connsiteY0" fmla="*/ 243199 h 364489"/>
                  <a:gd name="connsiteX1" fmla="*/ 476250 w 717550"/>
                  <a:gd name="connsiteY1" fmla="*/ 363849 h 364489"/>
                  <a:gd name="connsiteX2" fmla="*/ 717550 w 717550"/>
                  <a:gd name="connsiteY2" fmla="*/ 233674 h 364489"/>
                  <a:gd name="connsiteX3" fmla="*/ 412750 w 717550"/>
                  <a:gd name="connsiteY3" fmla="*/ 8249 h 364489"/>
                  <a:gd name="connsiteX4" fmla="*/ 184150 w 717550"/>
                  <a:gd name="connsiteY4" fmla="*/ 30474 h 364489"/>
                  <a:gd name="connsiteX5" fmla="*/ 0 w 717550"/>
                  <a:gd name="connsiteY5" fmla="*/ 243199 h 364489"/>
                  <a:gd name="connsiteX0" fmla="*/ 0 w 717550"/>
                  <a:gd name="connsiteY0" fmla="*/ 243199 h 348760"/>
                  <a:gd name="connsiteX1" fmla="*/ 457200 w 717550"/>
                  <a:gd name="connsiteY1" fmla="*/ 347974 h 348760"/>
                  <a:gd name="connsiteX2" fmla="*/ 717550 w 717550"/>
                  <a:gd name="connsiteY2" fmla="*/ 233674 h 348760"/>
                  <a:gd name="connsiteX3" fmla="*/ 412750 w 717550"/>
                  <a:gd name="connsiteY3" fmla="*/ 8249 h 348760"/>
                  <a:gd name="connsiteX4" fmla="*/ 184150 w 717550"/>
                  <a:gd name="connsiteY4" fmla="*/ 30474 h 348760"/>
                  <a:gd name="connsiteX5" fmla="*/ 0 w 717550"/>
                  <a:gd name="connsiteY5" fmla="*/ 243199 h 348760"/>
                  <a:gd name="connsiteX0" fmla="*/ 0 w 717550"/>
                  <a:gd name="connsiteY0" fmla="*/ 243199 h 347974"/>
                  <a:gd name="connsiteX1" fmla="*/ 457200 w 717550"/>
                  <a:gd name="connsiteY1" fmla="*/ 347974 h 347974"/>
                  <a:gd name="connsiteX2" fmla="*/ 717550 w 717550"/>
                  <a:gd name="connsiteY2" fmla="*/ 233674 h 347974"/>
                  <a:gd name="connsiteX3" fmla="*/ 412750 w 717550"/>
                  <a:gd name="connsiteY3" fmla="*/ 8249 h 347974"/>
                  <a:gd name="connsiteX4" fmla="*/ 184150 w 717550"/>
                  <a:gd name="connsiteY4" fmla="*/ 30474 h 347974"/>
                  <a:gd name="connsiteX5" fmla="*/ 0 w 717550"/>
                  <a:gd name="connsiteY5" fmla="*/ 243199 h 347974"/>
                  <a:gd name="connsiteX0" fmla="*/ 0 w 752475"/>
                  <a:gd name="connsiteY0" fmla="*/ 271774 h 347974"/>
                  <a:gd name="connsiteX1" fmla="*/ 492125 w 752475"/>
                  <a:gd name="connsiteY1" fmla="*/ 347974 h 347974"/>
                  <a:gd name="connsiteX2" fmla="*/ 752475 w 752475"/>
                  <a:gd name="connsiteY2" fmla="*/ 233674 h 347974"/>
                  <a:gd name="connsiteX3" fmla="*/ 447675 w 752475"/>
                  <a:gd name="connsiteY3" fmla="*/ 8249 h 347974"/>
                  <a:gd name="connsiteX4" fmla="*/ 219075 w 752475"/>
                  <a:gd name="connsiteY4" fmla="*/ 30474 h 347974"/>
                  <a:gd name="connsiteX5" fmla="*/ 0 w 752475"/>
                  <a:gd name="connsiteY5" fmla="*/ 271774 h 347974"/>
                  <a:gd name="connsiteX0" fmla="*/ 0 w 669925"/>
                  <a:gd name="connsiteY0" fmla="*/ 160649 h 347974"/>
                  <a:gd name="connsiteX1" fmla="*/ 409575 w 669925"/>
                  <a:gd name="connsiteY1" fmla="*/ 347974 h 347974"/>
                  <a:gd name="connsiteX2" fmla="*/ 669925 w 669925"/>
                  <a:gd name="connsiteY2" fmla="*/ 233674 h 347974"/>
                  <a:gd name="connsiteX3" fmla="*/ 365125 w 669925"/>
                  <a:gd name="connsiteY3" fmla="*/ 8249 h 347974"/>
                  <a:gd name="connsiteX4" fmla="*/ 136525 w 669925"/>
                  <a:gd name="connsiteY4" fmla="*/ 30474 h 347974"/>
                  <a:gd name="connsiteX5" fmla="*/ 0 w 669925"/>
                  <a:gd name="connsiteY5" fmla="*/ 160649 h 347974"/>
                  <a:gd name="connsiteX0" fmla="*/ 0 w 669925"/>
                  <a:gd name="connsiteY0" fmla="*/ 160649 h 249020"/>
                  <a:gd name="connsiteX1" fmla="*/ 346075 w 669925"/>
                  <a:gd name="connsiteY1" fmla="*/ 186049 h 249020"/>
                  <a:gd name="connsiteX2" fmla="*/ 669925 w 669925"/>
                  <a:gd name="connsiteY2" fmla="*/ 233674 h 249020"/>
                  <a:gd name="connsiteX3" fmla="*/ 365125 w 669925"/>
                  <a:gd name="connsiteY3" fmla="*/ 8249 h 249020"/>
                  <a:gd name="connsiteX4" fmla="*/ 136525 w 669925"/>
                  <a:gd name="connsiteY4" fmla="*/ 30474 h 249020"/>
                  <a:gd name="connsiteX5" fmla="*/ 0 w 669925"/>
                  <a:gd name="connsiteY5" fmla="*/ 160649 h 249020"/>
                  <a:gd name="connsiteX0" fmla="*/ 0 w 520700"/>
                  <a:gd name="connsiteY0" fmla="*/ 160649 h 186049"/>
                  <a:gd name="connsiteX1" fmla="*/ 346075 w 520700"/>
                  <a:gd name="connsiteY1" fmla="*/ 186049 h 186049"/>
                  <a:gd name="connsiteX2" fmla="*/ 520700 w 520700"/>
                  <a:gd name="connsiteY2" fmla="*/ 109849 h 186049"/>
                  <a:gd name="connsiteX3" fmla="*/ 365125 w 520700"/>
                  <a:gd name="connsiteY3" fmla="*/ 8249 h 186049"/>
                  <a:gd name="connsiteX4" fmla="*/ 136525 w 520700"/>
                  <a:gd name="connsiteY4" fmla="*/ 30474 h 186049"/>
                  <a:gd name="connsiteX5" fmla="*/ 0 w 520700"/>
                  <a:gd name="connsiteY5" fmla="*/ 160649 h 186049"/>
                  <a:gd name="connsiteX0" fmla="*/ 0 w 520700"/>
                  <a:gd name="connsiteY0" fmla="*/ 160649 h 186049"/>
                  <a:gd name="connsiteX1" fmla="*/ 346075 w 520700"/>
                  <a:gd name="connsiteY1" fmla="*/ 186049 h 186049"/>
                  <a:gd name="connsiteX2" fmla="*/ 520700 w 520700"/>
                  <a:gd name="connsiteY2" fmla="*/ 109849 h 186049"/>
                  <a:gd name="connsiteX3" fmla="*/ 365125 w 520700"/>
                  <a:gd name="connsiteY3" fmla="*/ 8249 h 186049"/>
                  <a:gd name="connsiteX4" fmla="*/ 136525 w 520700"/>
                  <a:gd name="connsiteY4" fmla="*/ 30474 h 186049"/>
                  <a:gd name="connsiteX5" fmla="*/ 0 w 520700"/>
                  <a:gd name="connsiteY5" fmla="*/ 160649 h 186049"/>
                  <a:gd name="connsiteX0" fmla="*/ 0 w 520700"/>
                  <a:gd name="connsiteY0" fmla="*/ 160649 h 201924"/>
                  <a:gd name="connsiteX1" fmla="*/ 317500 w 520700"/>
                  <a:gd name="connsiteY1" fmla="*/ 201924 h 201924"/>
                  <a:gd name="connsiteX2" fmla="*/ 520700 w 520700"/>
                  <a:gd name="connsiteY2" fmla="*/ 109849 h 201924"/>
                  <a:gd name="connsiteX3" fmla="*/ 365125 w 520700"/>
                  <a:gd name="connsiteY3" fmla="*/ 8249 h 201924"/>
                  <a:gd name="connsiteX4" fmla="*/ 136525 w 520700"/>
                  <a:gd name="connsiteY4" fmla="*/ 30474 h 201924"/>
                  <a:gd name="connsiteX5" fmla="*/ 0 w 520700"/>
                  <a:gd name="connsiteY5" fmla="*/ 160649 h 201924"/>
                  <a:gd name="connsiteX0" fmla="*/ 0 w 508794"/>
                  <a:gd name="connsiteY0" fmla="*/ 160649 h 201924"/>
                  <a:gd name="connsiteX1" fmla="*/ 317500 w 508794"/>
                  <a:gd name="connsiteY1" fmla="*/ 201924 h 201924"/>
                  <a:gd name="connsiteX2" fmla="*/ 508794 w 508794"/>
                  <a:gd name="connsiteY2" fmla="*/ 116993 h 201924"/>
                  <a:gd name="connsiteX3" fmla="*/ 365125 w 508794"/>
                  <a:gd name="connsiteY3" fmla="*/ 8249 h 201924"/>
                  <a:gd name="connsiteX4" fmla="*/ 136525 w 508794"/>
                  <a:gd name="connsiteY4" fmla="*/ 30474 h 201924"/>
                  <a:gd name="connsiteX5" fmla="*/ 0 w 508794"/>
                  <a:gd name="connsiteY5" fmla="*/ 160649 h 201924"/>
                  <a:gd name="connsiteX0" fmla="*/ 0 w 508794"/>
                  <a:gd name="connsiteY0" fmla="*/ 160649 h 201924"/>
                  <a:gd name="connsiteX1" fmla="*/ 317500 w 508794"/>
                  <a:gd name="connsiteY1" fmla="*/ 201924 h 201924"/>
                  <a:gd name="connsiteX2" fmla="*/ 508794 w 508794"/>
                  <a:gd name="connsiteY2" fmla="*/ 116993 h 201924"/>
                  <a:gd name="connsiteX3" fmla="*/ 365125 w 508794"/>
                  <a:gd name="connsiteY3" fmla="*/ 8249 h 201924"/>
                  <a:gd name="connsiteX4" fmla="*/ 136525 w 508794"/>
                  <a:gd name="connsiteY4" fmla="*/ 30474 h 201924"/>
                  <a:gd name="connsiteX5" fmla="*/ 0 w 508794"/>
                  <a:gd name="connsiteY5" fmla="*/ 160649 h 201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8794" h="201924">
                    <a:moveTo>
                      <a:pt x="0" y="160649"/>
                    </a:moveTo>
                    <a:cubicBezTo>
                      <a:pt x="216958" y="205099"/>
                      <a:pt x="94192" y="186049"/>
                      <a:pt x="317500" y="201924"/>
                    </a:cubicBezTo>
                    <a:cubicBezTo>
                      <a:pt x="458258" y="165941"/>
                      <a:pt x="447411" y="152976"/>
                      <a:pt x="508794" y="116993"/>
                    </a:cubicBezTo>
                    <a:cubicBezTo>
                      <a:pt x="367771" y="-6302"/>
                      <a:pt x="541867" y="117257"/>
                      <a:pt x="365125" y="8249"/>
                    </a:cubicBezTo>
                    <a:cubicBezTo>
                      <a:pt x="287867" y="-1276"/>
                      <a:pt x="210608" y="-10801"/>
                      <a:pt x="136525" y="30474"/>
                    </a:cubicBezTo>
                    <a:cubicBezTo>
                      <a:pt x="-13758" y="138424"/>
                      <a:pt x="115358" y="20949"/>
                      <a:pt x="0" y="160649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21" name="Полилиния 120"/>
            <p:cNvSpPr/>
            <p:nvPr/>
          </p:nvSpPr>
          <p:spPr>
            <a:xfrm>
              <a:off x="5652258" y="6389192"/>
              <a:ext cx="425060" cy="419644"/>
            </a:xfrm>
            <a:custGeom>
              <a:avLst/>
              <a:gdLst>
                <a:gd name="connsiteX0" fmla="*/ 0 w 139700"/>
                <a:gd name="connsiteY0" fmla="*/ 134745 h 137920"/>
                <a:gd name="connsiteX1" fmla="*/ 15875 w 139700"/>
                <a:gd name="connsiteY1" fmla="*/ 14095 h 137920"/>
                <a:gd name="connsiteX2" fmla="*/ 44450 w 139700"/>
                <a:gd name="connsiteY2" fmla="*/ 10920 h 137920"/>
                <a:gd name="connsiteX3" fmla="*/ 66675 w 139700"/>
                <a:gd name="connsiteY3" fmla="*/ 90295 h 137920"/>
                <a:gd name="connsiteX4" fmla="*/ 104775 w 139700"/>
                <a:gd name="connsiteY4" fmla="*/ 122045 h 137920"/>
                <a:gd name="connsiteX5" fmla="*/ 139700 w 139700"/>
                <a:gd name="connsiteY5" fmla="*/ 137920 h 137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00" h="137920">
                  <a:moveTo>
                    <a:pt x="0" y="134745"/>
                  </a:moveTo>
                  <a:cubicBezTo>
                    <a:pt x="4233" y="84738"/>
                    <a:pt x="8467" y="34732"/>
                    <a:pt x="15875" y="14095"/>
                  </a:cubicBezTo>
                  <a:cubicBezTo>
                    <a:pt x="23283" y="-6542"/>
                    <a:pt x="35983" y="-1780"/>
                    <a:pt x="44450" y="10920"/>
                  </a:cubicBezTo>
                  <a:cubicBezTo>
                    <a:pt x="52917" y="23620"/>
                    <a:pt x="56621" y="71774"/>
                    <a:pt x="66675" y="90295"/>
                  </a:cubicBezTo>
                  <a:cubicBezTo>
                    <a:pt x="76729" y="108816"/>
                    <a:pt x="92604" y="114108"/>
                    <a:pt x="104775" y="122045"/>
                  </a:cubicBezTo>
                  <a:cubicBezTo>
                    <a:pt x="116946" y="129982"/>
                    <a:pt x="128323" y="133951"/>
                    <a:pt x="139700" y="137920"/>
                  </a:cubicBezTo>
                </a:path>
              </a:pathLst>
            </a:custGeom>
            <a:noFill/>
            <a:ln w="57150" cap="rnd">
              <a:solidFill>
                <a:srgbClr val="FF0000"/>
              </a:solidFill>
            </a:ln>
            <a:effectLst>
              <a:glow rad="63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25" name="Группа 124"/>
          <p:cNvGrpSpPr/>
          <p:nvPr/>
        </p:nvGrpSpPr>
        <p:grpSpPr>
          <a:xfrm>
            <a:off x="5409003" y="2767443"/>
            <a:ext cx="452489" cy="287550"/>
            <a:chOff x="5497560" y="6389192"/>
            <a:chExt cx="660353" cy="419644"/>
          </a:xfrm>
        </p:grpSpPr>
        <p:grpSp>
          <p:nvGrpSpPr>
            <p:cNvPr id="126" name="Группа 125"/>
            <p:cNvGrpSpPr/>
            <p:nvPr/>
          </p:nvGrpSpPr>
          <p:grpSpPr>
            <a:xfrm>
              <a:off x="5497560" y="6415940"/>
              <a:ext cx="660353" cy="351618"/>
              <a:chOff x="5925443" y="5957578"/>
              <a:chExt cx="987425" cy="525774"/>
            </a:xfrm>
          </p:grpSpPr>
          <p:sp>
            <p:nvSpPr>
              <p:cNvPr id="128" name="Полилиния 127"/>
              <p:cNvSpPr/>
              <p:nvPr/>
            </p:nvSpPr>
            <p:spPr>
              <a:xfrm>
                <a:off x="5925443" y="5963928"/>
                <a:ext cx="987425" cy="519424"/>
              </a:xfrm>
              <a:custGeom>
                <a:avLst/>
                <a:gdLst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403225 w 1009650"/>
                  <a:gd name="connsiteY3" fmla="*/ 0 h 561975"/>
                  <a:gd name="connsiteX4" fmla="*/ 0 w 1009650"/>
                  <a:gd name="connsiteY4" fmla="*/ 377825 h 561975"/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549275 w 1009650"/>
                  <a:gd name="connsiteY3" fmla="*/ 0 h 561975"/>
                  <a:gd name="connsiteX4" fmla="*/ 403225 w 1009650"/>
                  <a:gd name="connsiteY4" fmla="*/ 0 h 561975"/>
                  <a:gd name="connsiteX5" fmla="*/ 0 w 1009650"/>
                  <a:gd name="connsiteY5" fmla="*/ 377825 h 561975"/>
                  <a:gd name="connsiteX0" fmla="*/ 0 w 1009650"/>
                  <a:gd name="connsiteY0" fmla="*/ 398991 h 583141"/>
                  <a:gd name="connsiteX1" fmla="*/ 666750 w 1009650"/>
                  <a:gd name="connsiteY1" fmla="*/ 583141 h 583141"/>
                  <a:gd name="connsiteX2" fmla="*/ 1009650 w 1009650"/>
                  <a:gd name="connsiteY2" fmla="*/ 402166 h 583141"/>
                  <a:gd name="connsiteX3" fmla="*/ 549275 w 1009650"/>
                  <a:gd name="connsiteY3" fmla="*/ 21166 h 583141"/>
                  <a:gd name="connsiteX4" fmla="*/ 403225 w 1009650"/>
                  <a:gd name="connsiteY4" fmla="*/ 21166 h 583141"/>
                  <a:gd name="connsiteX5" fmla="*/ 0 w 1009650"/>
                  <a:gd name="connsiteY5" fmla="*/ 398991 h 583141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67130 h 551280"/>
                  <a:gd name="connsiteX1" fmla="*/ 666750 w 1009650"/>
                  <a:gd name="connsiteY1" fmla="*/ 551280 h 551280"/>
                  <a:gd name="connsiteX2" fmla="*/ 1009650 w 1009650"/>
                  <a:gd name="connsiteY2" fmla="*/ 370305 h 551280"/>
                  <a:gd name="connsiteX3" fmla="*/ 558800 w 1009650"/>
                  <a:gd name="connsiteY3" fmla="*/ 30580 h 551280"/>
                  <a:gd name="connsiteX4" fmla="*/ 403225 w 1009650"/>
                  <a:gd name="connsiteY4" fmla="*/ 5180 h 551280"/>
                  <a:gd name="connsiteX5" fmla="*/ 0 w 1009650"/>
                  <a:gd name="connsiteY5" fmla="*/ 367130 h 551280"/>
                  <a:gd name="connsiteX0" fmla="*/ 0 w 1009650"/>
                  <a:gd name="connsiteY0" fmla="*/ 361950 h 546100"/>
                  <a:gd name="connsiteX1" fmla="*/ 666750 w 1009650"/>
                  <a:gd name="connsiteY1" fmla="*/ 546100 h 546100"/>
                  <a:gd name="connsiteX2" fmla="*/ 1009650 w 1009650"/>
                  <a:gd name="connsiteY2" fmla="*/ 365125 h 546100"/>
                  <a:gd name="connsiteX3" fmla="*/ 558800 w 1009650"/>
                  <a:gd name="connsiteY3" fmla="*/ 25400 h 546100"/>
                  <a:gd name="connsiteX4" fmla="*/ 403225 w 1009650"/>
                  <a:gd name="connsiteY4" fmla="*/ 0 h 546100"/>
                  <a:gd name="connsiteX5" fmla="*/ 0 w 1009650"/>
                  <a:gd name="connsiteY5" fmla="*/ 361950 h 546100"/>
                  <a:gd name="connsiteX0" fmla="*/ 0 w 1009650"/>
                  <a:gd name="connsiteY0" fmla="*/ 337889 h 522039"/>
                  <a:gd name="connsiteX1" fmla="*/ 666750 w 1009650"/>
                  <a:gd name="connsiteY1" fmla="*/ 522039 h 522039"/>
                  <a:gd name="connsiteX2" fmla="*/ 1009650 w 1009650"/>
                  <a:gd name="connsiteY2" fmla="*/ 341064 h 522039"/>
                  <a:gd name="connsiteX3" fmla="*/ 558800 w 1009650"/>
                  <a:gd name="connsiteY3" fmla="*/ 1339 h 522039"/>
                  <a:gd name="connsiteX4" fmla="*/ 336550 w 1009650"/>
                  <a:gd name="connsiteY4" fmla="*/ 36264 h 522039"/>
                  <a:gd name="connsiteX5" fmla="*/ 0 w 1009650"/>
                  <a:gd name="connsiteY5" fmla="*/ 337889 h 522039"/>
                  <a:gd name="connsiteX0" fmla="*/ 0 w 1009650"/>
                  <a:gd name="connsiteY0" fmla="*/ 341013 h 525163"/>
                  <a:gd name="connsiteX1" fmla="*/ 666750 w 1009650"/>
                  <a:gd name="connsiteY1" fmla="*/ 525163 h 525163"/>
                  <a:gd name="connsiteX2" fmla="*/ 1009650 w 1009650"/>
                  <a:gd name="connsiteY2" fmla="*/ 344188 h 525163"/>
                  <a:gd name="connsiteX3" fmla="*/ 558800 w 1009650"/>
                  <a:gd name="connsiteY3" fmla="*/ 4463 h 525163"/>
                  <a:gd name="connsiteX4" fmla="*/ 336550 w 1009650"/>
                  <a:gd name="connsiteY4" fmla="*/ 39388 h 525163"/>
                  <a:gd name="connsiteX5" fmla="*/ 0 w 1009650"/>
                  <a:gd name="connsiteY5" fmla="*/ 341013 h 525163"/>
                  <a:gd name="connsiteX0" fmla="*/ 0 w 1009650"/>
                  <a:gd name="connsiteY0" fmla="*/ 336241 h 520391"/>
                  <a:gd name="connsiteX1" fmla="*/ 666750 w 1009650"/>
                  <a:gd name="connsiteY1" fmla="*/ 520391 h 520391"/>
                  <a:gd name="connsiteX2" fmla="*/ 1009650 w 1009650"/>
                  <a:gd name="connsiteY2" fmla="*/ 339416 h 520391"/>
                  <a:gd name="connsiteX3" fmla="*/ 565150 w 1009650"/>
                  <a:gd name="connsiteY3" fmla="*/ 6041 h 520391"/>
                  <a:gd name="connsiteX4" fmla="*/ 336550 w 1009650"/>
                  <a:gd name="connsiteY4" fmla="*/ 34616 h 520391"/>
                  <a:gd name="connsiteX5" fmla="*/ 0 w 1009650"/>
                  <a:gd name="connsiteY5" fmla="*/ 336241 h 520391"/>
                  <a:gd name="connsiteX0" fmla="*/ 0 w 1009650"/>
                  <a:gd name="connsiteY0" fmla="*/ 332099 h 516249"/>
                  <a:gd name="connsiteX1" fmla="*/ 666750 w 1009650"/>
                  <a:gd name="connsiteY1" fmla="*/ 516249 h 516249"/>
                  <a:gd name="connsiteX2" fmla="*/ 1009650 w 1009650"/>
                  <a:gd name="connsiteY2" fmla="*/ 335274 h 516249"/>
                  <a:gd name="connsiteX3" fmla="*/ 565150 w 1009650"/>
                  <a:gd name="connsiteY3" fmla="*/ 8249 h 516249"/>
                  <a:gd name="connsiteX4" fmla="*/ 336550 w 1009650"/>
                  <a:gd name="connsiteY4" fmla="*/ 30474 h 516249"/>
                  <a:gd name="connsiteX5" fmla="*/ 0 w 1009650"/>
                  <a:gd name="connsiteY5" fmla="*/ 332099 h 516249"/>
                  <a:gd name="connsiteX0" fmla="*/ 0 w 987425"/>
                  <a:gd name="connsiteY0" fmla="*/ 386074 h 516249"/>
                  <a:gd name="connsiteX1" fmla="*/ 644525 w 987425"/>
                  <a:gd name="connsiteY1" fmla="*/ 516249 h 516249"/>
                  <a:gd name="connsiteX2" fmla="*/ 987425 w 987425"/>
                  <a:gd name="connsiteY2" fmla="*/ 335274 h 516249"/>
                  <a:gd name="connsiteX3" fmla="*/ 542925 w 987425"/>
                  <a:gd name="connsiteY3" fmla="*/ 8249 h 516249"/>
                  <a:gd name="connsiteX4" fmla="*/ 314325 w 987425"/>
                  <a:gd name="connsiteY4" fmla="*/ 30474 h 516249"/>
                  <a:gd name="connsiteX5" fmla="*/ 0 w 987425"/>
                  <a:gd name="connsiteY5" fmla="*/ 386074 h 516249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7425" h="519424">
                    <a:moveTo>
                      <a:pt x="0" y="386074"/>
                    </a:moveTo>
                    <a:cubicBezTo>
                      <a:pt x="216958" y="430524"/>
                      <a:pt x="452967" y="440049"/>
                      <a:pt x="650875" y="519424"/>
                    </a:cubicBezTo>
                    <a:cubicBezTo>
                      <a:pt x="737658" y="432641"/>
                      <a:pt x="875242" y="396657"/>
                      <a:pt x="987425" y="335274"/>
                    </a:cubicBezTo>
                    <a:cubicBezTo>
                      <a:pt x="810683" y="226266"/>
                      <a:pt x="719667" y="117257"/>
                      <a:pt x="542925" y="8249"/>
                    </a:cubicBezTo>
                    <a:cubicBezTo>
                      <a:pt x="465667" y="-1276"/>
                      <a:pt x="388408" y="-10801"/>
                      <a:pt x="314325" y="30474"/>
                    </a:cubicBezTo>
                    <a:cubicBezTo>
                      <a:pt x="164042" y="138424"/>
                      <a:pt x="134408" y="265424"/>
                      <a:pt x="0" y="386074"/>
                    </a:cubicBezTo>
                    <a:close/>
                  </a:path>
                </a:pathLst>
              </a:cu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9" name="Полилиния 128"/>
              <p:cNvSpPr/>
              <p:nvPr/>
            </p:nvSpPr>
            <p:spPr>
              <a:xfrm>
                <a:off x="6019089" y="5963928"/>
                <a:ext cx="752475" cy="347974"/>
              </a:xfrm>
              <a:custGeom>
                <a:avLst/>
                <a:gdLst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403225 w 1009650"/>
                  <a:gd name="connsiteY3" fmla="*/ 0 h 561975"/>
                  <a:gd name="connsiteX4" fmla="*/ 0 w 1009650"/>
                  <a:gd name="connsiteY4" fmla="*/ 377825 h 561975"/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549275 w 1009650"/>
                  <a:gd name="connsiteY3" fmla="*/ 0 h 561975"/>
                  <a:gd name="connsiteX4" fmla="*/ 403225 w 1009650"/>
                  <a:gd name="connsiteY4" fmla="*/ 0 h 561975"/>
                  <a:gd name="connsiteX5" fmla="*/ 0 w 1009650"/>
                  <a:gd name="connsiteY5" fmla="*/ 377825 h 561975"/>
                  <a:gd name="connsiteX0" fmla="*/ 0 w 1009650"/>
                  <a:gd name="connsiteY0" fmla="*/ 398991 h 583141"/>
                  <a:gd name="connsiteX1" fmla="*/ 666750 w 1009650"/>
                  <a:gd name="connsiteY1" fmla="*/ 583141 h 583141"/>
                  <a:gd name="connsiteX2" fmla="*/ 1009650 w 1009650"/>
                  <a:gd name="connsiteY2" fmla="*/ 402166 h 583141"/>
                  <a:gd name="connsiteX3" fmla="*/ 549275 w 1009650"/>
                  <a:gd name="connsiteY3" fmla="*/ 21166 h 583141"/>
                  <a:gd name="connsiteX4" fmla="*/ 403225 w 1009650"/>
                  <a:gd name="connsiteY4" fmla="*/ 21166 h 583141"/>
                  <a:gd name="connsiteX5" fmla="*/ 0 w 1009650"/>
                  <a:gd name="connsiteY5" fmla="*/ 398991 h 583141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67130 h 551280"/>
                  <a:gd name="connsiteX1" fmla="*/ 666750 w 1009650"/>
                  <a:gd name="connsiteY1" fmla="*/ 551280 h 551280"/>
                  <a:gd name="connsiteX2" fmla="*/ 1009650 w 1009650"/>
                  <a:gd name="connsiteY2" fmla="*/ 370305 h 551280"/>
                  <a:gd name="connsiteX3" fmla="*/ 558800 w 1009650"/>
                  <a:gd name="connsiteY3" fmla="*/ 30580 h 551280"/>
                  <a:gd name="connsiteX4" fmla="*/ 403225 w 1009650"/>
                  <a:gd name="connsiteY4" fmla="*/ 5180 h 551280"/>
                  <a:gd name="connsiteX5" fmla="*/ 0 w 1009650"/>
                  <a:gd name="connsiteY5" fmla="*/ 367130 h 551280"/>
                  <a:gd name="connsiteX0" fmla="*/ 0 w 1009650"/>
                  <a:gd name="connsiteY0" fmla="*/ 361950 h 546100"/>
                  <a:gd name="connsiteX1" fmla="*/ 666750 w 1009650"/>
                  <a:gd name="connsiteY1" fmla="*/ 546100 h 546100"/>
                  <a:gd name="connsiteX2" fmla="*/ 1009650 w 1009650"/>
                  <a:gd name="connsiteY2" fmla="*/ 365125 h 546100"/>
                  <a:gd name="connsiteX3" fmla="*/ 558800 w 1009650"/>
                  <a:gd name="connsiteY3" fmla="*/ 25400 h 546100"/>
                  <a:gd name="connsiteX4" fmla="*/ 403225 w 1009650"/>
                  <a:gd name="connsiteY4" fmla="*/ 0 h 546100"/>
                  <a:gd name="connsiteX5" fmla="*/ 0 w 1009650"/>
                  <a:gd name="connsiteY5" fmla="*/ 361950 h 546100"/>
                  <a:gd name="connsiteX0" fmla="*/ 0 w 1009650"/>
                  <a:gd name="connsiteY0" fmla="*/ 337889 h 522039"/>
                  <a:gd name="connsiteX1" fmla="*/ 666750 w 1009650"/>
                  <a:gd name="connsiteY1" fmla="*/ 522039 h 522039"/>
                  <a:gd name="connsiteX2" fmla="*/ 1009650 w 1009650"/>
                  <a:gd name="connsiteY2" fmla="*/ 341064 h 522039"/>
                  <a:gd name="connsiteX3" fmla="*/ 558800 w 1009650"/>
                  <a:gd name="connsiteY3" fmla="*/ 1339 h 522039"/>
                  <a:gd name="connsiteX4" fmla="*/ 336550 w 1009650"/>
                  <a:gd name="connsiteY4" fmla="*/ 36264 h 522039"/>
                  <a:gd name="connsiteX5" fmla="*/ 0 w 1009650"/>
                  <a:gd name="connsiteY5" fmla="*/ 337889 h 522039"/>
                  <a:gd name="connsiteX0" fmla="*/ 0 w 1009650"/>
                  <a:gd name="connsiteY0" fmla="*/ 341013 h 525163"/>
                  <a:gd name="connsiteX1" fmla="*/ 666750 w 1009650"/>
                  <a:gd name="connsiteY1" fmla="*/ 525163 h 525163"/>
                  <a:gd name="connsiteX2" fmla="*/ 1009650 w 1009650"/>
                  <a:gd name="connsiteY2" fmla="*/ 344188 h 525163"/>
                  <a:gd name="connsiteX3" fmla="*/ 558800 w 1009650"/>
                  <a:gd name="connsiteY3" fmla="*/ 4463 h 525163"/>
                  <a:gd name="connsiteX4" fmla="*/ 336550 w 1009650"/>
                  <a:gd name="connsiteY4" fmla="*/ 39388 h 525163"/>
                  <a:gd name="connsiteX5" fmla="*/ 0 w 1009650"/>
                  <a:gd name="connsiteY5" fmla="*/ 341013 h 525163"/>
                  <a:gd name="connsiteX0" fmla="*/ 0 w 1009650"/>
                  <a:gd name="connsiteY0" fmla="*/ 336241 h 520391"/>
                  <a:gd name="connsiteX1" fmla="*/ 666750 w 1009650"/>
                  <a:gd name="connsiteY1" fmla="*/ 520391 h 520391"/>
                  <a:gd name="connsiteX2" fmla="*/ 1009650 w 1009650"/>
                  <a:gd name="connsiteY2" fmla="*/ 339416 h 520391"/>
                  <a:gd name="connsiteX3" fmla="*/ 565150 w 1009650"/>
                  <a:gd name="connsiteY3" fmla="*/ 6041 h 520391"/>
                  <a:gd name="connsiteX4" fmla="*/ 336550 w 1009650"/>
                  <a:gd name="connsiteY4" fmla="*/ 34616 h 520391"/>
                  <a:gd name="connsiteX5" fmla="*/ 0 w 1009650"/>
                  <a:gd name="connsiteY5" fmla="*/ 336241 h 520391"/>
                  <a:gd name="connsiteX0" fmla="*/ 0 w 1009650"/>
                  <a:gd name="connsiteY0" fmla="*/ 332099 h 516249"/>
                  <a:gd name="connsiteX1" fmla="*/ 666750 w 1009650"/>
                  <a:gd name="connsiteY1" fmla="*/ 516249 h 516249"/>
                  <a:gd name="connsiteX2" fmla="*/ 1009650 w 1009650"/>
                  <a:gd name="connsiteY2" fmla="*/ 335274 h 516249"/>
                  <a:gd name="connsiteX3" fmla="*/ 565150 w 1009650"/>
                  <a:gd name="connsiteY3" fmla="*/ 8249 h 516249"/>
                  <a:gd name="connsiteX4" fmla="*/ 336550 w 1009650"/>
                  <a:gd name="connsiteY4" fmla="*/ 30474 h 516249"/>
                  <a:gd name="connsiteX5" fmla="*/ 0 w 1009650"/>
                  <a:gd name="connsiteY5" fmla="*/ 332099 h 516249"/>
                  <a:gd name="connsiteX0" fmla="*/ 0 w 987425"/>
                  <a:gd name="connsiteY0" fmla="*/ 386074 h 516249"/>
                  <a:gd name="connsiteX1" fmla="*/ 644525 w 987425"/>
                  <a:gd name="connsiteY1" fmla="*/ 516249 h 516249"/>
                  <a:gd name="connsiteX2" fmla="*/ 987425 w 987425"/>
                  <a:gd name="connsiteY2" fmla="*/ 335274 h 516249"/>
                  <a:gd name="connsiteX3" fmla="*/ 542925 w 987425"/>
                  <a:gd name="connsiteY3" fmla="*/ 8249 h 516249"/>
                  <a:gd name="connsiteX4" fmla="*/ 314325 w 987425"/>
                  <a:gd name="connsiteY4" fmla="*/ 30474 h 516249"/>
                  <a:gd name="connsiteX5" fmla="*/ 0 w 987425"/>
                  <a:gd name="connsiteY5" fmla="*/ 386074 h 516249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857250"/>
                  <a:gd name="connsiteY0" fmla="*/ 243199 h 519424"/>
                  <a:gd name="connsiteX1" fmla="*/ 520700 w 857250"/>
                  <a:gd name="connsiteY1" fmla="*/ 519424 h 519424"/>
                  <a:gd name="connsiteX2" fmla="*/ 857250 w 857250"/>
                  <a:gd name="connsiteY2" fmla="*/ 335274 h 519424"/>
                  <a:gd name="connsiteX3" fmla="*/ 412750 w 857250"/>
                  <a:gd name="connsiteY3" fmla="*/ 8249 h 519424"/>
                  <a:gd name="connsiteX4" fmla="*/ 184150 w 857250"/>
                  <a:gd name="connsiteY4" fmla="*/ 30474 h 519424"/>
                  <a:gd name="connsiteX5" fmla="*/ 0 w 857250"/>
                  <a:gd name="connsiteY5" fmla="*/ 243199 h 519424"/>
                  <a:gd name="connsiteX0" fmla="*/ 0 w 873125"/>
                  <a:gd name="connsiteY0" fmla="*/ 240024 h 519424"/>
                  <a:gd name="connsiteX1" fmla="*/ 536575 w 873125"/>
                  <a:gd name="connsiteY1" fmla="*/ 519424 h 519424"/>
                  <a:gd name="connsiteX2" fmla="*/ 873125 w 873125"/>
                  <a:gd name="connsiteY2" fmla="*/ 335274 h 519424"/>
                  <a:gd name="connsiteX3" fmla="*/ 428625 w 873125"/>
                  <a:gd name="connsiteY3" fmla="*/ 8249 h 519424"/>
                  <a:gd name="connsiteX4" fmla="*/ 200025 w 873125"/>
                  <a:gd name="connsiteY4" fmla="*/ 30474 h 519424"/>
                  <a:gd name="connsiteX5" fmla="*/ 0 w 873125"/>
                  <a:gd name="connsiteY5" fmla="*/ 240024 h 519424"/>
                  <a:gd name="connsiteX0" fmla="*/ 0 w 873125"/>
                  <a:gd name="connsiteY0" fmla="*/ 240024 h 519424"/>
                  <a:gd name="connsiteX1" fmla="*/ 536575 w 873125"/>
                  <a:gd name="connsiteY1" fmla="*/ 519424 h 519424"/>
                  <a:gd name="connsiteX2" fmla="*/ 873125 w 873125"/>
                  <a:gd name="connsiteY2" fmla="*/ 335274 h 519424"/>
                  <a:gd name="connsiteX3" fmla="*/ 428625 w 873125"/>
                  <a:gd name="connsiteY3" fmla="*/ 8249 h 519424"/>
                  <a:gd name="connsiteX4" fmla="*/ 200025 w 873125"/>
                  <a:gd name="connsiteY4" fmla="*/ 30474 h 519424"/>
                  <a:gd name="connsiteX5" fmla="*/ 0 w 873125"/>
                  <a:gd name="connsiteY5" fmla="*/ 240024 h 519424"/>
                  <a:gd name="connsiteX0" fmla="*/ 0 w 857250"/>
                  <a:gd name="connsiteY0" fmla="*/ 243199 h 519424"/>
                  <a:gd name="connsiteX1" fmla="*/ 520700 w 857250"/>
                  <a:gd name="connsiteY1" fmla="*/ 519424 h 519424"/>
                  <a:gd name="connsiteX2" fmla="*/ 857250 w 857250"/>
                  <a:gd name="connsiteY2" fmla="*/ 335274 h 519424"/>
                  <a:gd name="connsiteX3" fmla="*/ 412750 w 857250"/>
                  <a:gd name="connsiteY3" fmla="*/ 8249 h 519424"/>
                  <a:gd name="connsiteX4" fmla="*/ 184150 w 857250"/>
                  <a:gd name="connsiteY4" fmla="*/ 30474 h 519424"/>
                  <a:gd name="connsiteX5" fmla="*/ 0 w 857250"/>
                  <a:gd name="connsiteY5" fmla="*/ 243199 h 519424"/>
                  <a:gd name="connsiteX0" fmla="*/ 0 w 857250"/>
                  <a:gd name="connsiteY0" fmla="*/ 243199 h 367024"/>
                  <a:gd name="connsiteX1" fmla="*/ 501650 w 857250"/>
                  <a:gd name="connsiteY1" fmla="*/ 367024 h 367024"/>
                  <a:gd name="connsiteX2" fmla="*/ 857250 w 857250"/>
                  <a:gd name="connsiteY2" fmla="*/ 335274 h 367024"/>
                  <a:gd name="connsiteX3" fmla="*/ 412750 w 857250"/>
                  <a:gd name="connsiteY3" fmla="*/ 8249 h 367024"/>
                  <a:gd name="connsiteX4" fmla="*/ 184150 w 857250"/>
                  <a:gd name="connsiteY4" fmla="*/ 30474 h 367024"/>
                  <a:gd name="connsiteX5" fmla="*/ 0 w 857250"/>
                  <a:gd name="connsiteY5" fmla="*/ 243199 h 367024"/>
                  <a:gd name="connsiteX0" fmla="*/ 0 w 857250"/>
                  <a:gd name="connsiteY0" fmla="*/ 243199 h 367024"/>
                  <a:gd name="connsiteX1" fmla="*/ 501650 w 857250"/>
                  <a:gd name="connsiteY1" fmla="*/ 367024 h 367024"/>
                  <a:gd name="connsiteX2" fmla="*/ 857250 w 857250"/>
                  <a:gd name="connsiteY2" fmla="*/ 335274 h 367024"/>
                  <a:gd name="connsiteX3" fmla="*/ 412750 w 857250"/>
                  <a:gd name="connsiteY3" fmla="*/ 8249 h 367024"/>
                  <a:gd name="connsiteX4" fmla="*/ 184150 w 857250"/>
                  <a:gd name="connsiteY4" fmla="*/ 30474 h 367024"/>
                  <a:gd name="connsiteX5" fmla="*/ 0 w 857250"/>
                  <a:gd name="connsiteY5" fmla="*/ 243199 h 367024"/>
                  <a:gd name="connsiteX0" fmla="*/ 0 w 857250"/>
                  <a:gd name="connsiteY0" fmla="*/ 243199 h 367217"/>
                  <a:gd name="connsiteX1" fmla="*/ 501650 w 857250"/>
                  <a:gd name="connsiteY1" fmla="*/ 367024 h 367217"/>
                  <a:gd name="connsiteX2" fmla="*/ 857250 w 857250"/>
                  <a:gd name="connsiteY2" fmla="*/ 335274 h 367217"/>
                  <a:gd name="connsiteX3" fmla="*/ 412750 w 857250"/>
                  <a:gd name="connsiteY3" fmla="*/ 8249 h 367217"/>
                  <a:gd name="connsiteX4" fmla="*/ 184150 w 857250"/>
                  <a:gd name="connsiteY4" fmla="*/ 30474 h 367217"/>
                  <a:gd name="connsiteX5" fmla="*/ 0 w 857250"/>
                  <a:gd name="connsiteY5" fmla="*/ 243199 h 367217"/>
                  <a:gd name="connsiteX0" fmla="*/ 0 w 857250"/>
                  <a:gd name="connsiteY0" fmla="*/ 243199 h 367217"/>
                  <a:gd name="connsiteX1" fmla="*/ 501650 w 857250"/>
                  <a:gd name="connsiteY1" fmla="*/ 367024 h 367217"/>
                  <a:gd name="connsiteX2" fmla="*/ 857250 w 857250"/>
                  <a:gd name="connsiteY2" fmla="*/ 335274 h 367217"/>
                  <a:gd name="connsiteX3" fmla="*/ 412750 w 857250"/>
                  <a:gd name="connsiteY3" fmla="*/ 8249 h 367217"/>
                  <a:gd name="connsiteX4" fmla="*/ 184150 w 857250"/>
                  <a:gd name="connsiteY4" fmla="*/ 30474 h 367217"/>
                  <a:gd name="connsiteX5" fmla="*/ 0 w 857250"/>
                  <a:gd name="connsiteY5" fmla="*/ 243199 h 367217"/>
                  <a:gd name="connsiteX0" fmla="*/ 0 w 695325"/>
                  <a:gd name="connsiteY0" fmla="*/ 243199 h 367024"/>
                  <a:gd name="connsiteX1" fmla="*/ 501650 w 695325"/>
                  <a:gd name="connsiteY1" fmla="*/ 367024 h 367024"/>
                  <a:gd name="connsiteX2" fmla="*/ 695325 w 695325"/>
                  <a:gd name="connsiteY2" fmla="*/ 217799 h 367024"/>
                  <a:gd name="connsiteX3" fmla="*/ 412750 w 695325"/>
                  <a:gd name="connsiteY3" fmla="*/ 8249 h 367024"/>
                  <a:gd name="connsiteX4" fmla="*/ 184150 w 695325"/>
                  <a:gd name="connsiteY4" fmla="*/ 30474 h 367024"/>
                  <a:gd name="connsiteX5" fmla="*/ 0 w 695325"/>
                  <a:gd name="connsiteY5" fmla="*/ 243199 h 367024"/>
                  <a:gd name="connsiteX0" fmla="*/ 0 w 695325"/>
                  <a:gd name="connsiteY0" fmla="*/ 243199 h 338449"/>
                  <a:gd name="connsiteX1" fmla="*/ 438150 w 695325"/>
                  <a:gd name="connsiteY1" fmla="*/ 338449 h 338449"/>
                  <a:gd name="connsiteX2" fmla="*/ 695325 w 695325"/>
                  <a:gd name="connsiteY2" fmla="*/ 217799 h 338449"/>
                  <a:gd name="connsiteX3" fmla="*/ 412750 w 695325"/>
                  <a:gd name="connsiteY3" fmla="*/ 8249 h 338449"/>
                  <a:gd name="connsiteX4" fmla="*/ 184150 w 695325"/>
                  <a:gd name="connsiteY4" fmla="*/ 30474 h 338449"/>
                  <a:gd name="connsiteX5" fmla="*/ 0 w 695325"/>
                  <a:gd name="connsiteY5" fmla="*/ 243199 h 338449"/>
                  <a:gd name="connsiteX0" fmla="*/ 0 w 695325"/>
                  <a:gd name="connsiteY0" fmla="*/ 243199 h 338449"/>
                  <a:gd name="connsiteX1" fmla="*/ 438150 w 695325"/>
                  <a:gd name="connsiteY1" fmla="*/ 338449 h 338449"/>
                  <a:gd name="connsiteX2" fmla="*/ 695325 w 695325"/>
                  <a:gd name="connsiteY2" fmla="*/ 217799 h 338449"/>
                  <a:gd name="connsiteX3" fmla="*/ 412750 w 695325"/>
                  <a:gd name="connsiteY3" fmla="*/ 8249 h 338449"/>
                  <a:gd name="connsiteX4" fmla="*/ 184150 w 695325"/>
                  <a:gd name="connsiteY4" fmla="*/ 30474 h 338449"/>
                  <a:gd name="connsiteX5" fmla="*/ 0 w 695325"/>
                  <a:gd name="connsiteY5" fmla="*/ 243199 h 338449"/>
                  <a:gd name="connsiteX0" fmla="*/ 0 w 695325"/>
                  <a:gd name="connsiteY0" fmla="*/ 243199 h 339169"/>
                  <a:gd name="connsiteX1" fmla="*/ 438150 w 695325"/>
                  <a:gd name="connsiteY1" fmla="*/ 338449 h 339169"/>
                  <a:gd name="connsiteX2" fmla="*/ 695325 w 695325"/>
                  <a:gd name="connsiteY2" fmla="*/ 217799 h 339169"/>
                  <a:gd name="connsiteX3" fmla="*/ 412750 w 695325"/>
                  <a:gd name="connsiteY3" fmla="*/ 8249 h 339169"/>
                  <a:gd name="connsiteX4" fmla="*/ 184150 w 695325"/>
                  <a:gd name="connsiteY4" fmla="*/ 30474 h 339169"/>
                  <a:gd name="connsiteX5" fmla="*/ 0 w 695325"/>
                  <a:gd name="connsiteY5" fmla="*/ 243199 h 339169"/>
                  <a:gd name="connsiteX0" fmla="*/ 0 w 695325"/>
                  <a:gd name="connsiteY0" fmla="*/ 243199 h 367546"/>
                  <a:gd name="connsiteX1" fmla="*/ 425450 w 695325"/>
                  <a:gd name="connsiteY1" fmla="*/ 367024 h 367546"/>
                  <a:gd name="connsiteX2" fmla="*/ 695325 w 695325"/>
                  <a:gd name="connsiteY2" fmla="*/ 217799 h 367546"/>
                  <a:gd name="connsiteX3" fmla="*/ 412750 w 695325"/>
                  <a:gd name="connsiteY3" fmla="*/ 8249 h 367546"/>
                  <a:gd name="connsiteX4" fmla="*/ 184150 w 695325"/>
                  <a:gd name="connsiteY4" fmla="*/ 30474 h 367546"/>
                  <a:gd name="connsiteX5" fmla="*/ 0 w 695325"/>
                  <a:gd name="connsiteY5" fmla="*/ 243199 h 367546"/>
                  <a:gd name="connsiteX0" fmla="*/ 0 w 695325"/>
                  <a:gd name="connsiteY0" fmla="*/ 243199 h 364388"/>
                  <a:gd name="connsiteX1" fmla="*/ 476250 w 695325"/>
                  <a:gd name="connsiteY1" fmla="*/ 363849 h 364388"/>
                  <a:gd name="connsiteX2" fmla="*/ 695325 w 695325"/>
                  <a:gd name="connsiteY2" fmla="*/ 217799 h 364388"/>
                  <a:gd name="connsiteX3" fmla="*/ 412750 w 695325"/>
                  <a:gd name="connsiteY3" fmla="*/ 8249 h 364388"/>
                  <a:gd name="connsiteX4" fmla="*/ 184150 w 695325"/>
                  <a:gd name="connsiteY4" fmla="*/ 30474 h 364388"/>
                  <a:gd name="connsiteX5" fmla="*/ 0 w 695325"/>
                  <a:gd name="connsiteY5" fmla="*/ 243199 h 364388"/>
                  <a:gd name="connsiteX0" fmla="*/ 0 w 717550"/>
                  <a:gd name="connsiteY0" fmla="*/ 243199 h 364489"/>
                  <a:gd name="connsiteX1" fmla="*/ 476250 w 717550"/>
                  <a:gd name="connsiteY1" fmla="*/ 363849 h 364489"/>
                  <a:gd name="connsiteX2" fmla="*/ 717550 w 717550"/>
                  <a:gd name="connsiteY2" fmla="*/ 233674 h 364489"/>
                  <a:gd name="connsiteX3" fmla="*/ 412750 w 717550"/>
                  <a:gd name="connsiteY3" fmla="*/ 8249 h 364489"/>
                  <a:gd name="connsiteX4" fmla="*/ 184150 w 717550"/>
                  <a:gd name="connsiteY4" fmla="*/ 30474 h 364489"/>
                  <a:gd name="connsiteX5" fmla="*/ 0 w 717550"/>
                  <a:gd name="connsiteY5" fmla="*/ 243199 h 364489"/>
                  <a:gd name="connsiteX0" fmla="*/ 0 w 717550"/>
                  <a:gd name="connsiteY0" fmla="*/ 243199 h 348760"/>
                  <a:gd name="connsiteX1" fmla="*/ 457200 w 717550"/>
                  <a:gd name="connsiteY1" fmla="*/ 347974 h 348760"/>
                  <a:gd name="connsiteX2" fmla="*/ 717550 w 717550"/>
                  <a:gd name="connsiteY2" fmla="*/ 233674 h 348760"/>
                  <a:gd name="connsiteX3" fmla="*/ 412750 w 717550"/>
                  <a:gd name="connsiteY3" fmla="*/ 8249 h 348760"/>
                  <a:gd name="connsiteX4" fmla="*/ 184150 w 717550"/>
                  <a:gd name="connsiteY4" fmla="*/ 30474 h 348760"/>
                  <a:gd name="connsiteX5" fmla="*/ 0 w 717550"/>
                  <a:gd name="connsiteY5" fmla="*/ 243199 h 348760"/>
                  <a:gd name="connsiteX0" fmla="*/ 0 w 717550"/>
                  <a:gd name="connsiteY0" fmla="*/ 243199 h 347974"/>
                  <a:gd name="connsiteX1" fmla="*/ 457200 w 717550"/>
                  <a:gd name="connsiteY1" fmla="*/ 347974 h 347974"/>
                  <a:gd name="connsiteX2" fmla="*/ 717550 w 717550"/>
                  <a:gd name="connsiteY2" fmla="*/ 233674 h 347974"/>
                  <a:gd name="connsiteX3" fmla="*/ 412750 w 717550"/>
                  <a:gd name="connsiteY3" fmla="*/ 8249 h 347974"/>
                  <a:gd name="connsiteX4" fmla="*/ 184150 w 717550"/>
                  <a:gd name="connsiteY4" fmla="*/ 30474 h 347974"/>
                  <a:gd name="connsiteX5" fmla="*/ 0 w 717550"/>
                  <a:gd name="connsiteY5" fmla="*/ 243199 h 347974"/>
                  <a:gd name="connsiteX0" fmla="*/ 0 w 752475"/>
                  <a:gd name="connsiteY0" fmla="*/ 271774 h 347974"/>
                  <a:gd name="connsiteX1" fmla="*/ 492125 w 752475"/>
                  <a:gd name="connsiteY1" fmla="*/ 347974 h 347974"/>
                  <a:gd name="connsiteX2" fmla="*/ 752475 w 752475"/>
                  <a:gd name="connsiteY2" fmla="*/ 233674 h 347974"/>
                  <a:gd name="connsiteX3" fmla="*/ 447675 w 752475"/>
                  <a:gd name="connsiteY3" fmla="*/ 8249 h 347974"/>
                  <a:gd name="connsiteX4" fmla="*/ 219075 w 752475"/>
                  <a:gd name="connsiteY4" fmla="*/ 30474 h 347974"/>
                  <a:gd name="connsiteX5" fmla="*/ 0 w 752475"/>
                  <a:gd name="connsiteY5" fmla="*/ 271774 h 347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2475" h="347974">
                    <a:moveTo>
                      <a:pt x="0" y="271774"/>
                    </a:moveTo>
                    <a:cubicBezTo>
                      <a:pt x="216958" y="316224"/>
                      <a:pt x="268817" y="332099"/>
                      <a:pt x="492125" y="347974"/>
                    </a:cubicBezTo>
                    <a:cubicBezTo>
                      <a:pt x="632883" y="311991"/>
                      <a:pt x="640292" y="295057"/>
                      <a:pt x="752475" y="233674"/>
                    </a:cubicBezTo>
                    <a:cubicBezTo>
                      <a:pt x="575733" y="124666"/>
                      <a:pt x="624417" y="117257"/>
                      <a:pt x="447675" y="8249"/>
                    </a:cubicBezTo>
                    <a:cubicBezTo>
                      <a:pt x="370417" y="-1276"/>
                      <a:pt x="293158" y="-10801"/>
                      <a:pt x="219075" y="30474"/>
                    </a:cubicBezTo>
                    <a:cubicBezTo>
                      <a:pt x="68792" y="138424"/>
                      <a:pt x="115358" y="132074"/>
                      <a:pt x="0" y="271774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0" name="Полилиния 129"/>
              <p:cNvSpPr/>
              <p:nvPr/>
            </p:nvSpPr>
            <p:spPr>
              <a:xfrm>
                <a:off x="6106385" y="5957578"/>
                <a:ext cx="508794" cy="201924"/>
              </a:xfrm>
              <a:custGeom>
                <a:avLst/>
                <a:gdLst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403225 w 1009650"/>
                  <a:gd name="connsiteY3" fmla="*/ 0 h 561975"/>
                  <a:gd name="connsiteX4" fmla="*/ 0 w 1009650"/>
                  <a:gd name="connsiteY4" fmla="*/ 377825 h 561975"/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549275 w 1009650"/>
                  <a:gd name="connsiteY3" fmla="*/ 0 h 561975"/>
                  <a:gd name="connsiteX4" fmla="*/ 403225 w 1009650"/>
                  <a:gd name="connsiteY4" fmla="*/ 0 h 561975"/>
                  <a:gd name="connsiteX5" fmla="*/ 0 w 1009650"/>
                  <a:gd name="connsiteY5" fmla="*/ 377825 h 561975"/>
                  <a:gd name="connsiteX0" fmla="*/ 0 w 1009650"/>
                  <a:gd name="connsiteY0" fmla="*/ 398991 h 583141"/>
                  <a:gd name="connsiteX1" fmla="*/ 666750 w 1009650"/>
                  <a:gd name="connsiteY1" fmla="*/ 583141 h 583141"/>
                  <a:gd name="connsiteX2" fmla="*/ 1009650 w 1009650"/>
                  <a:gd name="connsiteY2" fmla="*/ 402166 h 583141"/>
                  <a:gd name="connsiteX3" fmla="*/ 549275 w 1009650"/>
                  <a:gd name="connsiteY3" fmla="*/ 21166 h 583141"/>
                  <a:gd name="connsiteX4" fmla="*/ 403225 w 1009650"/>
                  <a:gd name="connsiteY4" fmla="*/ 21166 h 583141"/>
                  <a:gd name="connsiteX5" fmla="*/ 0 w 1009650"/>
                  <a:gd name="connsiteY5" fmla="*/ 398991 h 583141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67130 h 551280"/>
                  <a:gd name="connsiteX1" fmla="*/ 666750 w 1009650"/>
                  <a:gd name="connsiteY1" fmla="*/ 551280 h 551280"/>
                  <a:gd name="connsiteX2" fmla="*/ 1009650 w 1009650"/>
                  <a:gd name="connsiteY2" fmla="*/ 370305 h 551280"/>
                  <a:gd name="connsiteX3" fmla="*/ 558800 w 1009650"/>
                  <a:gd name="connsiteY3" fmla="*/ 30580 h 551280"/>
                  <a:gd name="connsiteX4" fmla="*/ 403225 w 1009650"/>
                  <a:gd name="connsiteY4" fmla="*/ 5180 h 551280"/>
                  <a:gd name="connsiteX5" fmla="*/ 0 w 1009650"/>
                  <a:gd name="connsiteY5" fmla="*/ 367130 h 551280"/>
                  <a:gd name="connsiteX0" fmla="*/ 0 w 1009650"/>
                  <a:gd name="connsiteY0" fmla="*/ 361950 h 546100"/>
                  <a:gd name="connsiteX1" fmla="*/ 666750 w 1009650"/>
                  <a:gd name="connsiteY1" fmla="*/ 546100 h 546100"/>
                  <a:gd name="connsiteX2" fmla="*/ 1009650 w 1009650"/>
                  <a:gd name="connsiteY2" fmla="*/ 365125 h 546100"/>
                  <a:gd name="connsiteX3" fmla="*/ 558800 w 1009650"/>
                  <a:gd name="connsiteY3" fmla="*/ 25400 h 546100"/>
                  <a:gd name="connsiteX4" fmla="*/ 403225 w 1009650"/>
                  <a:gd name="connsiteY4" fmla="*/ 0 h 546100"/>
                  <a:gd name="connsiteX5" fmla="*/ 0 w 1009650"/>
                  <a:gd name="connsiteY5" fmla="*/ 361950 h 546100"/>
                  <a:gd name="connsiteX0" fmla="*/ 0 w 1009650"/>
                  <a:gd name="connsiteY0" fmla="*/ 337889 h 522039"/>
                  <a:gd name="connsiteX1" fmla="*/ 666750 w 1009650"/>
                  <a:gd name="connsiteY1" fmla="*/ 522039 h 522039"/>
                  <a:gd name="connsiteX2" fmla="*/ 1009650 w 1009650"/>
                  <a:gd name="connsiteY2" fmla="*/ 341064 h 522039"/>
                  <a:gd name="connsiteX3" fmla="*/ 558800 w 1009650"/>
                  <a:gd name="connsiteY3" fmla="*/ 1339 h 522039"/>
                  <a:gd name="connsiteX4" fmla="*/ 336550 w 1009650"/>
                  <a:gd name="connsiteY4" fmla="*/ 36264 h 522039"/>
                  <a:gd name="connsiteX5" fmla="*/ 0 w 1009650"/>
                  <a:gd name="connsiteY5" fmla="*/ 337889 h 522039"/>
                  <a:gd name="connsiteX0" fmla="*/ 0 w 1009650"/>
                  <a:gd name="connsiteY0" fmla="*/ 341013 h 525163"/>
                  <a:gd name="connsiteX1" fmla="*/ 666750 w 1009650"/>
                  <a:gd name="connsiteY1" fmla="*/ 525163 h 525163"/>
                  <a:gd name="connsiteX2" fmla="*/ 1009650 w 1009650"/>
                  <a:gd name="connsiteY2" fmla="*/ 344188 h 525163"/>
                  <a:gd name="connsiteX3" fmla="*/ 558800 w 1009650"/>
                  <a:gd name="connsiteY3" fmla="*/ 4463 h 525163"/>
                  <a:gd name="connsiteX4" fmla="*/ 336550 w 1009650"/>
                  <a:gd name="connsiteY4" fmla="*/ 39388 h 525163"/>
                  <a:gd name="connsiteX5" fmla="*/ 0 w 1009650"/>
                  <a:gd name="connsiteY5" fmla="*/ 341013 h 525163"/>
                  <a:gd name="connsiteX0" fmla="*/ 0 w 1009650"/>
                  <a:gd name="connsiteY0" fmla="*/ 336241 h 520391"/>
                  <a:gd name="connsiteX1" fmla="*/ 666750 w 1009650"/>
                  <a:gd name="connsiteY1" fmla="*/ 520391 h 520391"/>
                  <a:gd name="connsiteX2" fmla="*/ 1009650 w 1009650"/>
                  <a:gd name="connsiteY2" fmla="*/ 339416 h 520391"/>
                  <a:gd name="connsiteX3" fmla="*/ 565150 w 1009650"/>
                  <a:gd name="connsiteY3" fmla="*/ 6041 h 520391"/>
                  <a:gd name="connsiteX4" fmla="*/ 336550 w 1009650"/>
                  <a:gd name="connsiteY4" fmla="*/ 34616 h 520391"/>
                  <a:gd name="connsiteX5" fmla="*/ 0 w 1009650"/>
                  <a:gd name="connsiteY5" fmla="*/ 336241 h 520391"/>
                  <a:gd name="connsiteX0" fmla="*/ 0 w 1009650"/>
                  <a:gd name="connsiteY0" fmla="*/ 332099 h 516249"/>
                  <a:gd name="connsiteX1" fmla="*/ 666750 w 1009650"/>
                  <a:gd name="connsiteY1" fmla="*/ 516249 h 516249"/>
                  <a:gd name="connsiteX2" fmla="*/ 1009650 w 1009650"/>
                  <a:gd name="connsiteY2" fmla="*/ 335274 h 516249"/>
                  <a:gd name="connsiteX3" fmla="*/ 565150 w 1009650"/>
                  <a:gd name="connsiteY3" fmla="*/ 8249 h 516249"/>
                  <a:gd name="connsiteX4" fmla="*/ 336550 w 1009650"/>
                  <a:gd name="connsiteY4" fmla="*/ 30474 h 516249"/>
                  <a:gd name="connsiteX5" fmla="*/ 0 w 1009650"/>
                  <a:gd name="connsiteY5" fmla="*/ 332099 h 516249"/>
                  <a:gd name="connsiteX0" fmla="*/ 0 w 987425"/>
                  <a:gd name="connsiteY0" fmla="*/ 386074 h 516249"/>
                  <a:gd name="connsiteX1" fmla="*/ 644525 w 987425"/>
                  <a:gd name="connsiteY1" fmla="*/ 516249 h 516249"/>
                  <a:gd name="connsiteX2" fmla="*/ 987425 w 987425"/>
                  <a:gd name="connsiteY2" fmla="*/ 335274 h 516249"/>
                  <a:gd name="connsiteX3" fmla="*/ 542925 w 987425"/>
                  <a:gd name="connsiteY3" fmla="*/ 8249 h 516249"/>
                  <a:gd name="connsiteX4" fmla="*/ 314325 w 987425"/>
                  <a:gd name="connsiteY4" fmla="*/ 30474 h 516249"/>
                  <a:gd name="connsiteX5" fmla="*/ 0 w 987425"/>
                  <a:gd name="connsiteY5" fmla="*/ 386074 h 516249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857250"/>
                  <a:gd name="connsiteY0" fmla="*/ 243199 h 519424"/>
                  <a:gd name="connsiteX1" fmla="*/ 520700 w 857250"/>
                  <a:gd name="connsiteY1" fmla="*/ 519424 h 519424"/>
                  <a:gd name="connsiteX2" fmla="*/ 857250 w 857250"/>
                  <a:gd name="connsiteY2" fmla="*/ 335274 h 519424"/>
                  <a:gd name="connsiteX3" fmla="*/ 412750 w 857250"/>
                  <a:gd name="connsiteY3" fmla="*/ 8249 h 519424"/>
                  <a:gd name="connsiteX4" fmla="*/ 184150 w 857250"/>
                  <a:gd name="connsiteY4" fmla="*/ 30474 h 519424"/>
                  <a:gd name="connsiteX5" fmla="*/ 0 w 857250"/>
                  <a:gd name="connsiteY5" fmla="*/ 243199 h 519424"/>
                  <a:gd name="connsiteX0" fmla="*/ 0 w 873125"/>
                  <a:gd name="connsiteY0" fmla="*/ 240024 h 519424"/>
                  <a:gd name="connsiteX1" fmla="*/ 536575 w 873125"/>
                  <a:gd name="connsiteY1" fmla="*/ 519424 h 519424"/>
                  <a:gd name="connsiteX2" fmla="*/ 873125 w 873125"/>
                  <a:gd name="connsiteY2" fmla="*/ 335274 h 519424"/>
                  <a:gd name="connsiteX3" fmla="*/ 428625 w 873125"/>
                  <a:gd name="connsiteY3" fmla="*/ 8249 h 519424"/>
                  <a:gd name="connsiteX4" fmla="*/ 200025 w 873125"/>
                  <a:gd name="connsiteY4" fmla="*/ 30474 h 519424"/>
                  <a:gd name="connsiteX5" fmla="*/ 0 w 873125"/>
                  <a:gd name="connsiteY5" fmla="*/ 240024 h 519424"/>
                  <a:gd name="connsiteX0" fmla="*/ 0 w 873125"/>
                  <a:gd name="connsiteY0" fmla="*/ 240024 h 519424"/>
                  <a:gd name="connsiteX1" fmla="*/ 536575 w 873125"/>
                  <a:gd name="connsiteY1" fmla="*/ 519424 h 519424"/>
                  <a:gd name="connsiteX2" fmla="*/ 873125 w 873125"/>
                  <a:gd name="connsiteY2" fmla="*/ 335274 h 519424"/>
                  <a:gd name="connsiteX3" fmla="*/ 428625 w 873125"/>
                  <a:gd name="connsiteY3" fmla="*/ 8249 h 519424"/>
                  <a:gd name="connsiteX4" fmla="*/ 200025 w 873125"/>
                  <a:gd name="connsiteY4" fmla="*/ 30474 h 519424"/>
                  <a:gd name="connsiteX5" fmla="*/ 0 w 873125"/>
                  <a:gd name="connsiteY5" fmla="*/ 240024 h 519424"/>
                  <a:gd name="connsiteX0" fmla="*/ 0 w 857250"/>
                  <a:gd name="connsiteY0" fmla="*/ 243199 h 519424"/>
                  <a:gd name="connsiteX1" fmla="*/ 520700 w 857250"/>
                  <a:gd name="connsiteY1" fmla="*/ 519424 h 519424"/>
                  <a:gd name="connsiteX2" fmla="*/ 857250 w 857250"/>
                  <a:gd name="connsiteY2" fmla="*/ 335274 h 519424"/>
                  <a:gd name="connsiteX3" fmla="*/ 412750 w 857250"/>
                  <a:gd name="connsiteY3" fmla="*/ 8249 h 519424"/>
                  <a:gd name="connsiteX4" fmla="*/ 184150 w 857250"/>
                  <a:gd name="connsiteY4" fmla="*/ 30474 h 519424"/>
                  <a:gd name="connsiteX5" fmla="*/ 0 w 857250"/>
                  <a:gd name="connsiteY5" fmla="*/ 243199 h 519424"/>
                  <a:gd name="connsiteX0" fmla="*/ 0 w 857250"/>
                  <a:gd name="connsiteY0" fmla="*/ 243199 h 367024"/>
                  <a:gd name="connsiteX1" fmla="*/ 501650 w 857250"/>
                  <a:gd name="connsiteY1" fmla="*/ 367024 h 367024"/>
                  <a:gd name="connsiteX2" fmla="*/ 857250 w 857250"/>
                  <a:gd name="connsiteY2" fmla="*/ 335274 h 367024"/>
                  <a:gd name="connsiteX3" fmla="*/ 412750 w 857250"/>
                  <a:gd name="connsiteY3" fmla="*/ 8249 h 367024"/>
                  <a:gd name="connsiteX4" fmla="*/ 184150 w 857250"/>
                  <a:gd name="connsiteY4" fmla="*/ 30474 h 367024"/>
                  <a:gd name="connsiteX5" fmla="*/ 0 w 857250"/>
                  <a:gd name="connsiteY5" fmla="*/ 243199 h 367024"/>
                  <a:gd name="connsiteX0" fmla="*/ 0 w 857250"/>
                  <a:gd name="connsiteY0" fmla="*/ 243199 h 367024"/>
                  <a:gd name="connsiteX1" fmla="*/ 501650 w 857250"/>
                  <a:gd name="connsiteY1" fmla="*/ 367024 h 367024"/>
                  <a:gd name="connsiteX2" fmla="*/ 857250 w 857250"/>
                  <a:gd name="connsiteY2" fmla="*/ 335274 h 367024"/>
                  <a:gd name="connsiteX3" fmla="*/ 412750 w 857250"/>
                  <a:gd name="connsiteY3" fmla="*/ 8249 h 367024"/>
                  <a:gd name="connsiteX4" fmla="*/ 184150 w 857250"/>
                  <a:gd name="connsiteY4" fmla="*/ 30474 h 367024"/>
                  <a:gd name="connsiteX5" fmla="*/ 0 w 857250"/>
                  <a:gd name="connsiteY5" fmla="*/ 243199 h 367024"/>
                  <a:gd name="connsiteX0" fmla="*/ 0 w 857250"/>
                  <a:gd name="connsiteY0" fmla="*/ 243199 h 367217"/>
                  <a:gd name="connsiteX1" fmla="*/ 501650 w 857250"/>
                  <a:gd name="connsiteY1" fmla="*/ 367024 h 367217"/>
                  <a:gd name="connsiteX2" fmla="*/ 857250 w 857250"/>
                  <a:gd name="connsiteY2" fmla="*/ 335274 h 367217"/>
                  <a:gd name="connsiteX3" fmla="*/ 412750 w 857250"/>
                  <a:gd name="connsiteY3" fmla="*/ 8249 h 367217"/>
                  <a:gd name="connsiteX4" fmla="*/ 184150 w 857250"/>
                  <a:gd name="connsiteY4" fmla="*/ 30474 h 367217"/>
                  <a:gd name="connsiteX5" fmla="*/ 0 w 857250"/>
                  <a:gd name="connsiteY5" fmla="*/ 243199 h 367217"/>
                  <a:gd name="connsiteX0" fmla="*/ 0 w 857250"/>
                  <a:gd name="connsiteY0" fmla="*/ 243199 h 367217"/>
                  <a:gd name="connsiteX1" fmla="*/ 501650 w 857250"/>
                  <a:gd name="connsiteY1" fmla="*/ 367024 h 367217"/>
                  <a:gd name="connsiteX2" fmla="*/ 857250 w 857250"/>
                  <a:gd name="connsiteY2" fmla="*/ 335274 h 367217"/>
                  <a:gd name="connsiteX3" fmla="*/ 412750 w 857250"/>
                  <a:gd name="connsiteY3" fmla="*/ 8249 h 367217"/>
                  <a:gd name="connsiteX4" fmla="*/ 184150 w 857250"/>
                  <a:gd name="connsiteY4" fmla="*/ 30474 h 367217"/>
                  <a:gd name="connsiteX5" fmla="*/ 0 w 857250"/>
                  <a:gd name="connsiteY5" fmla="*/ 243199 h 367217"/>
                  <a:gd name="connsiteX0" fmla="*/ 0 w 695325"/>
                  <a:gd name="connsiteY0" fmla="*/ 243199 h 367024"/>
                  <a:gd name="connsiteX1" fmla="*/ 501650 w 695325"/>
                  <a:gd name="connsiteY1" fmla="*/ 367024 h 367024"/>
                  <a:gd name="connsiteX2" fmla="*/ 695325 w 695325"/>
                  <a:gd name="connsiteY2" fmla="*/ 217799 h 367024"/>
                  <a:gd name="connsiteX3" fmla="*/ 412750 w 695325"/>
                  <a:gd name="connsiteY3" fmla="*/ 8249 h 367024"/>
                  <a:gd name="connsiteX4" fmla="*/ 184150 w 695325"/>
                  <a:gd name="connsiteY4" fmla="*/ 30474 h 367024"/>
                  <a:gd name="connsiteX5" fmla="*/ 0 w 695325"/>
                  <a:gd name="connsiteY5" fmla="*/ 243199 h 367024"/>
                  <a:gd name="connsiteX0" fmla="*/ 0 w 695325"/>
                  <a:gd name="connsiteY0" fmla="*/ 243199 h 338449"/>
                  <a:gd name="connsiteX1" fmla="*/ 438150 w 695325"/>
                  <a:gd name="connsiteY1" fmla="*/ 338449 h 338449"/>
                  <a:gd name="connsiteX2" fmla="*/ 695325 w 695325"/>
                  <a:gd name="connsiteY2" fmla="*/ 217799 h 338449"/>
                  <a:gd name="connsiteX3" fmla="*/ 412750 w 695325"/>
                  <a:gd name="connsiteY3" fmla="*/ 8249 h 338449"/>
                  <a:gd name="connsiteX4" fmla="*/ 184150 w 695325"/>
                  <a:gd name="connsiteY4" fmla="*/ 30474 h 338449"/>
                  <a:gd name="connsiteX5" fmla="*/ 0 w 695325"/>
                  <a:gd name="connsiteY5" fmla="*/ 243199 h 338449"/>
                  <a:gd name="connsiteX0" fmla="*/ 0 w 695325"/>
                  <a:gd name="connsiteY0" fmla="*/ 243199 h 338449"/>
                  <a:gd name="connsiteX1" fmla="*/ 438150 w 695325"/>
                  <a:gd name="connsiteY1" fmla="*/ 338449 h 338449"/>
                  <a:gd name="connsiteX2" fmla="*/ 695325 w 695325"/>
                  <a:gd name="connsiteY2" fmla="*/ 217799 h 338449"/>
                  <a:gd name="connsiteX3" fmla="*/ 412750 w 695325"/>
                  <a:gd name="connsiteY3" fmla="*/ 8249 h 338449"/>
                  <a:gd name="connsiteX4" fmla="*/ 184150 w 695325"/>
                  <a:gd name="connsiteY4" fmla="*/ 30474 h 338449"/>
                  <a:gd name="connsiteX5" fmla="*/ 0 w 695325"/>
                  <a:gd name="connsiteY5" fmla="*/ 243199 h 338449"/>
                  <a:gd name="connsiteX0" fmla="*/ 0 w 695325"/>
                  <a:gd name="connsiteY0" fmla="*/ 243199 h 339169"/>
                  <a:gd name="connsiteX1" fmla="*/ 438150 w 695325"/>
                  <a:gd name="connsiteY1" fmla="*/ 338449 h 339169"/>
                  <a:gd name="connsiteX2" fmla="*/ 695325 w 695325"/>
                  <a:gd name="connsiteY2" fmla="*/ 217799 h 339169"/>
                  <a:gd name="connsiteX3" fmla="*/ 412750 w 695325"/>
                  <a:gd name="connsiteY3" fmla="*/ 8249 h 339169"/>
                  <a:gd name="connsiteX4" fmla="*/ 184150 w 695325"/>
                  <a:gd name="connsiteY4" fmla="*/ 30474 h 339169"/>
                  <a:gd name="connsiteX5" fmla="*/ 0 w 695325"/>
                  <a:gd name="connsiteY5" fmla="*/ 243199 h 339169"/>
                  <a:gd name="connsiteX0" fmla="*/ 0 w 695325"/>
                  <a:gd name="connsiteY0" fmla="*/ 243199 h 367546"/>
                  <a:gd name="connsiteX1" fmla="*/ 425450 w 695325"/>
                  <a:gd name="connsiteY1" fmla="*/ 367024 h 367546"/>
                  <a:gd name="connsiteX2" fmla="*/ 695325 w 695325"/>
                  <a:gd name="connsiteY2" fmla="*/ 217799 h 367546"/>
                  <a:gd name="connsiteX3" fmla="*/ 412750 w 695325"/>
                  <a:gd name="connsiteY3" fmla="*/ 8249 h 367546"/>
                  <a:gd name="connsiteX4" fmla="*/ 184150 w 695325"/>
                  <a:gd name="connsiteY4" fmla="*/ 30474 h 367546"/>
                  <a:gd name="connsiteX5" fmla="*/ 0 w 695325"/>
                  <a:gd name="connsiteY5" fmla="*/ 243199 h 367546"/>
                  <a:gd name="connsiteX0" fmla="*/ 0 w 695325"/>
                  <a:gd name="connsiteY0" fmla="*/ 243199 h 364388"/>
                  <a:gd name="connsiteX1" fmla="*/ 476250 w 695325"/>
                  <a:gd name="connsiteY1" fmla="*/ 363849 h 364388"/>
                  <a:gd name="connsiteX2" fmla="*/ 695325 w 695325"/>
                  <a:gd name="connsiteY2" fmla="*/ 217799 h 364388"/>
                  <a:gd name="connsiteX3" fmla="*/ 412750 w 695325"/>
                  <a:gd name="connsiteY3" fmla="*/ 8249 h 364388"/>
                  <a:gd name="connsiteX4" fmla="*/ 184150 w 695325"/>
                  <a:gd name="connsiteY4" fmla="*/ 30474 h 364388"/>
                  <a:gd name="connsiteX5" fmla="*/ 0 w 695325"/>
                  <a:gd name="connsiteY5" fmla="*/ 243199 h 364388"/>
                  <a:gd name="connsiteX0" fmla="*/ 0 w 717550"/>
                  <a:gd name="connsiteY0" fmla="*/ 243199 h 364489"/>
                  <a:gd name="connsiteX1" fmla="*/ 476250 w 717550"/>
                  <a:gd name="connsiteY1" fmla="*/ 363849 h 364489"/>
                  <a:gd name="connsiteX2" fmla="*/ 717550 w 717550"/>
                  <a:gd name="connsiteY2" fmla="*/ 233674 h 364489"/>
                  <a:gd name="connsiteX3" fmla="*/ 412750 w 717550"/>
                  <a:gd name="connsiteY3" fmla="*/ 8249 h 364489"/>
                  <a:gd name="connsiteX4" fmla="*/ 184150 w 717550"/>
                  <a:gd name="connsiteY4" fmla="*/ 30474 h 364489"/>
                  <a:gd name="connsiteX5" fmla="*/ 0 w 717550"/>
                  <a:gd name="connsiteY5" fmla="*/ 243199 h 364489"/>
                  <a:gd name="connsiteX0" fmla="*/ 0 w 717550"/>
                  <a:gd name="connsiteY0" fmla="*/ 243199 h 348760"/>
                  <a:gd name="connsiteX1" fmla="*/ 457200 w 717550"/>
                  <a:gd name="connsiteY1" fmla="*/ 347974 h 348760"/>
                  <a:gd name="connsiteX2" fmla="*/ 717550 w 717550"/>
                  <a:gd name="connsiteY2" fmla="*/ 233674 h 348760"/>
                  <a:gd name="connsiteX3" fmla="*/ 412750 w 717550"/>
                  <a:gd name="connsiteY3" fmla="*/ 8249 h 348760"/>
                  <a:gd name="connsiteX4" fmla="*/ 184150 w 717550"/>
                  <a:gd name="connsiteY4" fmla="*/ 30474 h 348760"/>
                  <a:gd name="connsiteX5" fmla="*/ 0 w 717550"/>
                  <a:gd name="connsiteY5" fmla="*/ 243199 h 348760"/>
                  <a:gd name="connsiteX0" fmla="*/ 0 w 717550"/>
                  <a:gd name="connsiteY0" fmla="*/ 243199 h 347974"/>
                  <a:gd name="connsiteX1" fmla="*/ 457200 w 717550"/>
                  <a:gd name="connsiteY1" fmla="*/ 347974 h 347974"/>
                  <a:gd name="connsiteX2" fmla="*/ 717550 w 717550"/>
                  <a:gd name="connsiteY2" fmla="*/ 233674 h 347974"/>
                  <a:gd name="connsiteX3" fmla="*/ 412750 w 717550"/>
                  <a:gd name="connsiteY3" fmla="*/ 8249 h 347974"/>
                  <a:gd name="connsiteX4" fmla="*/ 184150 w 717550"/>
                  <a:gd name="connsiteY4" fmla="*/ 30474 h 347974"/>
                  <a:gd name="connsiteX5" fmla="*/ 0 w 717550"/>
                  <a:gd name="connsiteY5" fmla="*/ 243199 h 347974"/>
                  <a:gd name="connsiteX0" fmla="*/ 0 w 752475"/>
                  <a:gd name="connsiteY0" fmla="*/ 271774 h 347974"/>
                  <a:gd name="connsiteX1" fmla="*/ 492125 w 752475"/>
                  <a:gd name="connsiteY1" fmla="*/ 347974 h 347974"/>
                  <a:gd name="connsiteX2" fmla="*/ 752475 w 752475"/>
                  <a:gd name="connsiteY2" fmla="*/ 233674 h 347974"/>
                  <a:gd name="connsiteX3" fmla="*/ 447675 w 752475"/>
                  <a:gd name="connsiteY3" fmla="*/ 8249 h 347974"/>
                  <a:gd name="connsiteX4" fmla="*/ 219075 w 752475"/>
                  <a:gd name="connsiteY4" fmla="*/ 30474 h 347974"/>
                  <a:gd name="connsiteX5" fmla="*/ 0 w 752475"/>
                  <a:gd name="connsiteY5" fmla="*/ 271774 h 347974"/>
                  <a:gd name="connsiteX0" fmla="*/ 0 w 669925"/>
                  <a:gd name="connsiteY0" fmla="*/ 160649 h 347974"/>
                  <a:gd name="connsiteX1" fmla="*/ 409575 w 669925"/>
                  <a:gd name="connsiteY1" fmla="*/ 347974 h 347974"/>
                  <a:gd name="connsiteX2" fmla="*/ 669925 w 669925"/>
                  <a:gd name="connsiteY2" fmla="*/ 233674 h 347974"/>
                  <a:gd name="connsiteX3" fmla="*/ 365125 w 669925"/>
                  <a:gd name="connsiteY3" fmla="*/ 8249 h 347974"/>
                  <a:gd name="connsiteX4" fmla="*/ 136525 w 669925"/>
                  <a:gd name="connsiteY4" fmla="*/ 30474 h 347974"/>
                  <a:gd name="connsiteX5" fmla="*/ 0 w 669925"/>
                  <a:gd name="connsiteY5" fmla="*/ 160649 h 347974"/>
                  <a:gd name="connsiteX0" fmla="*/ 0 w 669925"/>
                  <a:gd name="connsiteY0" fmla="*/ 160649 h 249020"/>
                  <a:gd name="connsiteX1" fmla="*/ 346075 w 669925"/>
                  <a:gd name="connsiteY1" fmla="*/ 186049 h 249020"/>
                  <a:gd name="connsiteX2" fmla="*/ 669925 w 669925"/>
                  <a:gd name="connsiteY2" fmla="*/ 233674 h 249020"/>
                  <a:gd name="connsiteX3" fmla="*/ 365125 w 669925"/>
                  <a:gd name="connsiteY3" fmla="*/ 8249 h 249020"/>
                  <a:gd name="connsiteX4" fmla="*/ 136525 w 669925"/>
                  <a:gd name="connsiteY4" fmla="*/ 30474 h 249020"/>
                  <a:gd name="connsiteX5" fmla="*/ 0 w 669925"/>
                  <a:gd name="connsiteY5" fmla="*/ 160649 h 249020"/>
                  <a:gd name="connsiteX0" fmla="*/ 0 w 520700"/>
                  <a:gd name="connsiteY0" fmla="*/ 160649 h 186049"/>
                  <a:gd name="connsiteX1" fmla="*/ 346075 w 520700"/>
                  <a:gd name="connsiteY1" fmla="*/ 186049 h 186049"/>
                  <a:gd name="connsiteX2" fmla="*/ 520700 w 520700"/>
                  <a:gd name="connsiteY2" fmla="*/ 109849 h 186049"/>
                  <a:gd name="connsiteX3" fmla="*/ 365125 w 520700"/>
                  <a:gd name="connsiteY3" fmla="*/ 8249 h 186049"/>
                  <a:gd name="connsiteX4" fmla="*/ 136525 w 520700"/>
                  <a:gd name="connsiteY4" fmla="*/ 30474 h 186049"/>
                  <a:gd name="connsiteX5" fmla="*/ 0 w 520700"/>
                  <a:gd name="connsiteY5" fmla="*/ 160649 h 186049"/>
                  <a:gd name="connsiteX0" fmla="*/ 0 w 520700"/>
                  <a:gd name="connsiteY0" fmla="*/ 160649 h 186049"/>
                  <a:gd name="connsiteX1" fmla="*/ 346075 w 520700"/>
                  <a:gd name="connsiteY1" fmla="*/ 186049 h 186049"/>
                  <a:gd name="connsiteX2" fmla="*/ 520700 w 520700"/>
                  <a:gd name="connsiteY2" fmla="*/ 109849 h 186049"/>
                  <a:gd name="connsiteX3" fmla="*/ 365125 w 520700"/>
                  <a:gd name="connsiteY3" fmla="*/ 8249 h 186049"/>
                  <a:gd name="connsiteX4" fmla="*/ 136525 w 520700"/>
                  <a:gd name="connsiteY4" fmla="*/ 30474 h 186049"/>
                  <a:gd name="connsiteX5" fmla="*/ 0 w 520700"/>
                  <a:gd name="connsiteY5" fmla="*/ 160649 h 186049"/>
                  <a:gd name="connsiteX0" fmla="*/ 0 w 520700"/>
                  <a:gd name="connsiteY0" fmla="*/ 160649 h 201924"/>
                  <a:gd name="connsiteX1" fmla="*/ 317500 w 520700"/>
                  <a:gd name="connsiteY1" fmla="*/ 201924 h 201924"/>
                  <a:gd name="connsiteX2" fmla="*/ 520700 w 520700"/>
                  <a:gd name="connsiteY2" fmla="*/ 109849 h 201924"/>
                  <a:gd name="connsiteX3" fmla="*/ 365125 w 520700"/>
                  <a:gd name="connsiteY3" fmla="*/ 8249 h 201924"/>
                  <a:gd name="connsiteX4" fmla="*/ 136525 w 520700"/>
                  <a:gd name="connsiteY4" fmla="*/ 30474 h 201924"/>
                  <a:gd name="connsiteX5" fmla="*/ 0 w 520700"/>
                  <a:gd name="connsiteY5" fmla="*/ 160649 h 201924"/>
                  <a:gd name="connsiteX0" fmla="*/ 0 w 508794"/>
                  <a:gd name="connsiteY0" fmla="*/ 160649 h 201924"/>
                  <a:gd name="connsiteX1" fmla="*/ 317500 w 508794"/>
                  <a:gd name="connsiteY1" fmla="*/ 201924 h 201924"/>
                  <a:gd name="connsiteX2" fmla="*/ 508794 w 508794"/>
                  <a:gd name="connsiteY2" fmla="*/ 116993 h 201924"/>
                  <a:gd name="connsiteX3" fmla="*/ 365125 w 508794"/>
                  <a:gd name="connsiteY3" fmla="*/ 8249 h 201924"/>
                  <a:gd name="connsiteX4" fmla="*/ 136525 w 508794"/>
                  <a:gd name="connsiteY4" fmla="*/ 30474 h 201924"/>
                  <a:gd name="connsiteX5" fmla="*/ 0 w 508794"/>
                  <a:gd name="connsiteY5" fmla="*/ 160649 h 201924"/>
                  <a:gd name="connsiteX0" fmla="*/ 0 w 508794"/>
                  <a:gd name="connsiteY0" fmla="*/ 160649 h 201924"/>
                  <a:gd name="connsiteX1" fmla="*/ 317500 w 508794"/>
                  <a:gd name="connsiteY1" fmla="*/ 201924 h 201924"/>
                  <a:gd name="connsiteX2" fmla="*/ 508794 w 508794"/>
                  <a:gd name="connsiteY2" fmla="*/ 116993 h 201924"/>
                  <a:gd name="connsiteX3" fmla="*/ 365125 w 508794"/>
                  <a:gd name="connsiteY3" fmla="*/ 8249 h 201924"/>
                  <a:gd name="connsiteX4" fmla="*/ 136525 w 508794"/>
                  <a:gd name="connsiteY4" fmla="*/ 30474 h 201924"/>
                  <a:gd name="connsiteX5" fmla="*/ 0 w 508794"/>
                  <a:gd name="connsiteY5" fmla="*/ 160649 h 201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8794" h="201924">
                    <a:moveTo>
                      <a:pt x="0" y="160649"/>
                    </a:moveTo>
                    <a:cubicBezTo>
                      <a:pt x="216958" y="205099"/>
                      <a:pt x="94192" y="186049"/>
                      <a:pt x="317500" y="201924"/>
                    </a:cubicBezTo>
                    <a:cubicBezTo>
                      <a:pt x="458258" y="165941"/>
                      <a:pt x="447411" y="152976"/>
                      <a:pt x="508794" y="116993"/>
                    </a:cubicBezTo>
                    <a:cubicBezTo>
                      <a:pt x="367771" y="-6302"/>
                      <a:pt x="541867" y="117257"/>
                      <a:pt x="365125" y="8249"/>
                    </a:cubicBezTo>
                    <a:cubicBezTo>
                      <a:pt x="287867" y="-1276"/>
                      <a:pt x="210608" y="-10801"/>
                      <a:pt x="136525" y="30474"/>
                    </a:cubicBezTo>
                    <a:cubicBezTo>
                      <a:pt x="-13758" y="138424"/>
                      <a:pt x="115358" y="20949"/>
                      <a:pt x="0" y="160649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27" name="Полилиния 126"/>
            <p:cNvSpPr/>
            <p:nvPr/>
          </p:nvSpPr>
          <p:spPr>
            <a:xfrm>
              <a:off x="5652258" y="6389192"/>
              <a:ext cx="425060" cy="419644"/>
            </a:xfrm>
            <a:custGeom>
              <a:avLst/>
              <a:gdLst>
                <a:gd name="connsiteX0" fmla="*/ 0 w 139700"/>
                <a:gd name="connsiteY0" fmla="*/ 134745 h 137920"/>
                <a:gd name="connsiteX1" fmla="*/ 15875 w 139700"/>
                <a:gd name="connsiteY1" fmla="*/ 14095 h 137920"/>
                <a:gd name="connsiteX2" fmla="*/ 44450 w 139700"/>
                <a:gd name="connsiteY2" fmla="*/ 10920 h 137920"/>
                <a:gd name="connsiteX3" fmla="*/ 66675 w 139700"/>
                <a:gd name="connsiteY3" fmla="*/ 90295 h 137920"/>
                <a:gd name="connsiteX4" fmla="*/ 104775 w 139700"/>
                <a:gd name="connsiteY4" fmla="*/ 122045 h 137920"/>
                <a:gd name="connsiteX5" fmla="*/ 139700 w 139700"/>
                <a:gd name="connsiteY5" fmla="*/ 137920 h 137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00" h="137920">
                  <a:moveTo>
                    <a:pt x="0" y="134745"/>
                  </a:moveTo>
                  <a:cubicBezTo>
                    <a:pt x="4233" y="84738"/>
                    <a:pt x="8467" y="34732"/>
                    <a:pt x="15875" y="14095"/>
                  </a:cubicBezTo>
                  <a:cubicBezTo>
                    <a:pt x="23283" y="-6542"/>
                    <a:pt x="35983" y="-1780"/>
                    <a:pt x="44450" y="10920"/>
                  </a:cubicBezTo>
                  <a:cubicBezTo>
                    <a:pt x="52917" y="23620"/>
                    <a:pt x="56621" y="71774"/>
                    <a:pt x="66675" y="90295"/>
                  </a:cubicBezTo>
                  <a:cubicBezTo>
                    <a:pt x="76729" y="108816"/>
                    <a:pt x="92604" y="114108"/>
                    <a:pt x="104775" y="122045"/>
                  </a:cubicBezTo>
                  <a:cubicBezTo>
                    <a:pt x="116946" y="129982"/>
                    <a:pt x="128323" y="133951"/>
                    <a:pt x="139700" y="137920"/>
                  </a:cubicBezTo>
                </a:path>
              </a:pathLst>
            </a:custGeom>
            <a:noFill/>
            <a:ln w="57150" cap="rnd">
              <a:solidFill>
                <a:srgbClr val="FF0000"/>
              </a:solidFill>
            </a:ln>
            <a:effectLst>
              <a:glow rad="63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8" name="Соединительная линия уступом 7"/>
          <p:cNvCxnSpPr/>
          <p:nvPr/>
        </p:nvCxnSpPr>
        <p:spPr>
          <a:xfrm rot="16200000" flipV="1">
            <a:off x="5785251" y="5025051"/>
            <a:ext cx="733223" cy="538451"/>
          </a:xfrm>
          <a:prstGeom prst="bentConnector3">
            <a:avLst>
              <a:gd name="adj1" fmla="val 100663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Соединительная линия уступом 130"/>
          <p:cNvCxnSpPr/>
          <p:nvPr/>
        </p:nvCxnSpPr>
        <p:spPr>
          <a:xfrm rot="10800000">
            <a:off x="5911173" y="3729138"/>
            <a:ext cx="510074" cy="207626"/>
          </a:xfrm>
          <a:prstGeom prst="bentConnector3">
            <a:avLst>
              <a:gd name="adj1" fmla="val -322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Соединительная линия уступом 131"/>
          <p:cNvCxnSpPr/>
          <p:nvPr/>
        </p:nvCxnSpPr>
        <p:spPr>
          <a:xfrm rot="10800000" flipV="1">
            <a:off x="5892126" y="4670242"/>
            <a:ext cx="543410" cy="244622"/>
          </a:xfrm>
          <a:prstGeom prst="bentConnector3">
            <a:avLst>
              <a:gd name="adj1" fmla="val 2674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Соединительная линия уступом 135"/>
          <p:cNvCxnSpPr/>
          <p:nvPr/>
        </p:nvCxnSpPr>
        <p:spPr>
          <a:xfrm rot="10800000">
            <a:off x="5924982" y="2928733"/>
            <a:ext cx="496105" cy="286970"/>
          </a:xfrm>
          <a:prstGeom prst="bentConnector3">
            <a:avLst>
              <a:gd name="adj1" fmla="val 3921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Стрелка вправо 137"/>
          <p:cNvSpPr/>
          <p:nvPr/>
        </p:nvSpPr>
        <p:spPr>
          <a:xfrm>
            <a:off x="3320429" y="3751511"/>
            <a:ext cx="602985" cy="489861"/>
          </a:xfrm>
          <a:prstGeom prst="rightArrow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9" name="Стрелка вправо 138"/>
          <p:cNvSpPr/>
          <p:nvPr/>
        </p:nvSpPr>
        <p:spPr>
          <a:xfrm>
            <a:off x="7461907" y="3751511"/>
            <a:ext cx="602985" cy="489861"/>
          </a:xfrm>
          <a:prstGeom prst="rightArrow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0" name="TextBox 139"/>
          <p:cNvSpPr txBox="1"/>
          <p:nvPr/>
        </p:nvSpPr>
        <p:spPr>
          <a:xfrm>
            <a:off x="3889574" y="1658508"/>
            <a:ext cx="3340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Montserrat" pitchFamily="2" charset="-52"/>
              </a:rPr>
              <a:t>Поиск ближайших рассчитанных шагов к дате бурения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8203988" y="1808236"/>
            <a:ext cx="3340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Montserrat" pitchFamily="2" charset="-52"/>
              </a:rPr>
              <a:t>Шаблон </a:t>
            </a:r>
            <a:r>
              <a:rPr lang="ru-RU" sz="1400" dirty="0" err="1">
                <a:latin typeface="Montserrat" pitchFamily="2" charset="-52"/>
              </a:rPr>
              <a:t>визуалиации</a:t>
            </a:r>
            <a:r>
              <a:rPr lang="ru-RU" sz="1400" dirty="0">
                <a:latin typeface="Montserrat" pitchFamily="2" charset="-52"/>
              </a:rPr>
              <a:t> РИГИС с куба ГДМ и ГИС исследований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204451" y="6348613"/>
            <a:ext cx="3987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21 </a:t>
            </a:r>
            <a:r>
              <a:rPr lang="ru-RU" b="1" dirty="0">
                <a:solidFill>
                  <a:srgbClr val="FF0000"/>
                </a:solidFill>
              </a:rPr>
              <a:t>модель по 1000 скважин!!!</a:t>
            </a:r>
          </a:p>
        </p:txBody>
      </p:sp>
    </p:spTree>
    <p:extLst>
      <p:ext uri="{BB962C8B-B14F-4D97-AF65-F5344CB8AC3E}">
        <p14:creationId xmlns:p14="http://schemas.microsoft.com/office/powerpoint/2010/main" val="3736895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-1" r="25258" b="15870"/>
          <a:stretch/>
        </p:blipFill>
        <p:spPr>
          <a:xfrm>
            <a:off x="8698268" y="4802996"/>
            <a:ext cx="3291591" cy="1369970"/>
          </a:xfrm>
          <a:prstGeom prst="rect">
            <a:avLst/>
          </a:prstGeom>
        </p:spPr>
      </p:pic>
      <p:sp>
        <p:nvSpPr>
          <p:cNvPr id="3" name="Арка 2"/>
          <p:cNvSpPr/>
          <p:nvPr/>
        </p:nvSpPr>
        <p:spPr>
          <a:xfrm rot="4500000">
            <a:off x="-2795812" y="1195269"/>
            <a:ext cx="4830280" cy="4759107"/>
          </a:xfrm>
          <a:prstGeom prst="blockArc">
            <a:avLst>
              <a:gd name="adj1" fmla="val 12850776"/>
              <a:gd name="adj2" fmla="val 21244792"/>
              <a:gd name="adj3" fmla="val 75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14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1835877" y="-41264"/>
            <a:ext cx="101539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ДОПОЛНИТЕЛЬНЫЕ ФИШКИ В ВИДЕ ЦИКЛОВ И УСЛОВНЫХ КОНСТРУКЦИЙ В LOW CODE РЕЖИМЕ </a:t>
            </a:r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 rotWithShape="1">
          <a:blip r:embed="rId6"/>
          <a:srcRect l="7988" t="-651" r="16662" b="23853"/>
          <a:stretch/>
        </p:blipFill>
        <p:spPr>
          <a:xfrm>
            <a:off x="5075891" y="2115321"/>
            <a:ext cx="3027538" cy="2163104"/>
          </a:xfrm>
          <a:prstGeom prst="rect">
            <a:avLst/>
          </a:prstGeom>
        </p:spPr>
      </p:pic>
      <p:sp>
        <p:nvSpPr>
          <p:cNvPr id="46" name="Прямоугольник 45"/>
          <p:cNvSpPr/>
          <p:nvPr/>
        </p:nvSpPr>
        <p:spPr>
          <a:xfrm>
            <a:off x="50476" y="3271508"/>
            <a:ext cx="1338325" cy="564926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TextBox 46"/>
          <p:cNvSpPr txBox="1"/>
          <p:nvPr/>
        </p:nvSpPr>
        <p:spPr>
          <a:xfrm>
            <a:off x="-33535" y="3313213"/>
            <a:ext cx="1506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-52"/>
              </a:rPr>
              <a:t>ФИШКИ </a:t>
            </a:r>
            <a:r>
              <a:rPr lang="en-US" sz="1400" dirty="0">
                <a:latin typeface="Montserrat" pitchFamily="2" charset="-52"/>
              </a:rPr>
              <a:t>WORKFLOW</a:t>
            </a:r>
            <a:endParaRPr lang="ru-RU" sz="1400" dirty="0">
              <a:latin typeface="Montserrat" pitchFamily="2" charset="-52"/>
            </a:endParaRPr>
          </a:p>
        </p:txBody>
      </p:sp>
      <p:sp>
        <p:nvSpPr>
          <p:cNvPr id="59" name="Прямоугольник 58"/>
          <p:cNvSpPr/>
          <p:nvPr/>
        </p:nvSpPr>
        <p:spPr>
          <a:xfrm>
            <a:off x="2105554" y="3118756"/>
            <a:ext cx="2014338" cy="84183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Овал 1"/>
          <p:cNvSpPr/>
          <p:nvPr/>
        </p:nvSpPr>
        <p:spPr>
          <a:xfrm>
            <a:off x="1568790" y="3026921"/>
            <a:ext cx="1054100" cy="10541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2573767" y="3292361"/>
            <a:ext cx="1506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dirty="0">
                <a:latin typeface="Montserrat" pitchFamily="2" charset="-52"/>
              </a:rPr>
              <a:t>ЛОГИЧЕСКИЕ ОПЕРАТОРЫ</a:t>
            </a:r>
          </a:p>
        </p:txBody>
      </p:sp>
      <p:sp>
        <p:nvSpPr>
          <p:cNvPr id="61" name="Прямоугольник 60"/>
          <p:cNvSpPr/>
          <p:nvPr/>
        </p:nvSpPr>
        <p:spPr>
          <a:xfrm>
            <a:off x="1682508" y="1765502"/>
            <a:ext cx="2014338" cy="84183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Овал 61"/>
          <p:cNvSpPr/>
          <p:nvPr/>
        </p:nvSpPr>
        <p:spPr>
          <a:xfrm>
            <a:off x="1145744" y="1673667"/>
            <a:ext cx="1054100" cy="10541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TextBox 62"/>
          <p:cNvSpPr txBox="1"/>
          <p:nvPr/>
        </p:nvSpPr>
        <p:spPr>
          <a:xfrm>
            <a:off x="2110944" y="1939107"/>
            <a:ext cx="1585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dirty="0">
                <a:latin typeface="Montserrat" pitchFamily="2" charset="-52"/>
              </a:rPr>
              <a:t>ПЕРЕМЕННЫЕ В </a:t>
            </a:r>
            <a:r>
              <a:rPr lang="en-US" sz="1400" dirty="0">
                <a:latin typeface="Montserrat" pitchFamily="2" charset="-52"/>
              </a:rPr>
              <a:t>WORKFLOW</a:t>
            </a:r>
            <a:endParaRPr lang="ru-RU" sz="1400" dirty="0">
              <a:latin typeface="Montserrat" pitchFamily="2" charset="-52"/>
            </a:endParaRPr>
          </a:p>
        </p:txBody>
      </p:sp>
      <p:sp>
        <p:nvSpPr>
          <p:cNvPr id="64" name="Прямоугольник 63"/>
          <p:cNvSpPr/>
          <p:nvPr/>
        </p:nvSpPr>
        <p:spPr>
          <a:xfrm>
            <a:off x="1682408" y="4472010"/>
            <a:ext cx="2014338" cy="84183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Овал 64"/>
          <p:cNvSpPr/>
          <p:nvPr/>
        </p:nvSpPr>
        <p:spPr>
          <a:xfrm>
            <a:off x="1145644" y="4380175"/>
            <a:ext cx="1054100" cy="10541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TextBox 65"/>
          <p:cNvSpPr txBox="1"/>
          <p:nvPr/>
        </p:nvSpPr>
        <p:spPr>
          <a:xfrm>
            <a:off x="1894523" y="4523596"/>
            <a:ext cx="17653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dirty="0">
                <a:latin typeface="Montserrat" pitchFamily="2" charset="-52"/>
              </a:rPr>
              <a:t>ПЕРЕВОД БЛОКА В </a:t>
            </a:r>
            <a:r>
              <a:rPr lang="en-US" sz="1400" dirty="0">
                <a:latin typeface="Montserrat" pitchFamily="2" charset="-52"/>
              </a:rPr>
              <a:t>PYTHON</a:t>
            </a:r>
            <a:endParaRPr lang="ru-RU" sz="1400" dirty="0">
              <a:latin typeface="Montserrat" pitchFamily="2" charset="-52"/>
            </a:endParaRPr>
          </a:p>
        </p:txBody>
      </p:sp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69613D6B-DF63-4A3A-8F05-96B91F35DB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11" y="4444099"/>
            <a:ext cx="990176" cy="990176"/>
          </a:xfrm>
          <a:prstGeom prst="rect">
            <a:avLst/>
          </a:prstGeom>
          <a:effectLst/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9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595" y="3118756"/>
            <a:ext cx="898183" cy="89818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1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597" y="1759756"/>
            <a:ext cx="840958" cy="84095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12"/>
          <a:srcRect r="25511"/>
          <a:stretch/>
        </p:blipFill>
        <p:spPr>
          <a:xfrm>
            <a:off x="5144142" y="4806017"/>
            <a:ext cx="2541997" cy="1366949"/>
          </a:xfrm>
          <a:prstGeom prst="rect">
            <a:avLst/>
          </a:prstGeom>
        </p:spPr>
      </p:pic>
      <p:sp>
        <p:nvSpPr>
          <p:cNvPr id="68" name="Стрелка вправо 67"/>
          <p:cNvSpPr/>
          <p:nvPr/>
        </p:nvSpPr>
        <p:spPr>
          <a:xfrm>
            <a:off x="7760293" y="4781536"/>
            <a:ext cx="937975" cy="1422249"/>
          </a:xfrm>
          <a:prstGeom prst="rightArrow">
            <a:avLst>
              <a:gd name="adj1" fmla="val 67145"/>
              <a:gd name="adj2" fmla="val 33150"/>
            </a:avLst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13"/>
          <a:srcRect l="12412" t="5952" r="3718" b="11561"/>
          <a:stretch/>
        </p:blipFill>
        <p:spPr>
          <a:xfrm>
            <a:off x="7821903" y="5197468"/>
            <a:ext cx="604838" cy="581025"/>
          </a:xfrm>
          <a:prstGeom prst="rect">
            <a:avLst/>
          </a:prstGeom>
        </p:spPr>
      </p:pic>
      <p:sp>
        <p:nvSpPr>
          <p:cNvPr id="69" name="Овал 68"/>
          <p:cNvSpPr/>
          <p:nvPr/>
        </p:nvSpPr>
        <p:spPr>
          <a:xfrm>
            <a:off x="4021891" y="4960930"/>
            <a:ext cx="1054100" cy="10541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0" name="Рисунок 69">
            <a:extLst>
              <a:ext uri="{FF2B5EF4-FFF2-40B4-BE49-F238E27FC236}">
                <a16:creationId xmlns:a16="http://schemas.microsoft.com/office/drawing/2014/main" id="{69613D6B-DF63-4A3A-8F05-96B91F35DB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3" y="4972689"/>
            <a:ext cx="990176" cy="990176"/>
          </a:xfrm>
          <a:prstGeom prst="rect">
            <a:avLst/>
          </a:prstGeom>
          <a:effectLst/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4241800" y="4380175"/>
            <a:ext cx="7662472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единительная линия 70"/>
          <p:cNvCxnSpPr/>
          <p:nvPr/>
        </p:nvCxnSpPr>
        <p:spPr>
          <a:xfrm>
            <a:off x="8360764" y="1300839"/>
            <a:ext cx="0" cy="2853855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Овал 71"/>
          <p:cNvSpPr/>
          <p:nvPr/>
        </p:nvSpPr>
        <p:spPr>
          <a:xfrm>
            <a:off x="4005852" y="1251684"/>
            <a:ext cx="1054100" cy="10541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3" name="Рисунок 72"/>
          <p:cNvPicPr>
            <a:picLocks noChangeAspect="1"/>
          </p:cNvPicPr>
          <p:nvPr/>
        </p:nvPicPr>
        <p:blipFill>
          <a:blip r:embed="rId9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165" y="1323480"/>
            <a:ext cx="898183" cy="898183"/>
          </a:xfrm>
          <a:prstGeom prst="rect">
            <a:avLst/>
          </a:prstGeom>
        </p:spPr>
      </p:pic>
      <p:sp>
        <p:nvSpPr>
          <p:cNvPr id="74" name="Овал 73"/>
          <p:cNvSpPr/>
          <p:nvPr/>
        </p:nvSpPr>
        <p:spPr>
          <a:xfrm>
            <a:off x="8547057" y="1256415"/>
            <a:ext cx="1054100" cy="10541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6" name="Рисунок 75"/>
          <p:cNvPicPr>
            <a:picLocks noChangeAspect="1"/>
          </p:cNvPicPr>
          <p:nvPr/>
        </p:nvPicPr>
        <p:blipFill>
          <a:blip r:embed="rId1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791" y="1362987"/>
            <a:ext cx="840958" cy="84095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18100" y="2576144"/>
            <a:ext cx="3451926" cy="1578550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9761392" y="1192278"/>
            <a:ext cx="24306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Montserrat" pitchFamily="2" charset="-52"/>
              </a:rPr>
              <a:t>В любой блок можно вставить переменную для адаптации / многовариантного расчета / адаптации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175823" y="4469443"/>
            <a:ext cx="7814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Montserrat" pitchFamily="2" charset="-52"/>
              </a:rPr>
              <a:t>Любой блок </a:t>
            </a:r>
            <a:r>
              <a:rPr lang="en-US" sz="1400" dirty="0">
                <a:latin typeface="Montserrat" pitchFamily="2" charset="-52"/>
              </a:rPr>
              <a:t>WORKFOW </a:t>
            </a:r>
            <a:r>
              <a:rPr lang="ru-RU" sz="1400" dirty="0">
                <a:latin typeface="Montserrat" pitchFamily="2" charset="-52"/>
              </a:rPr>
              <a:t>можно перевести в код </a:t>
            </a:r>
            <a:r>
              <a:rPr lang="en-US" sz="1400" dirty="0">
                <a:latin typeface="Montserrat" pitchFamily="2" charset="-52"/>
              </a:rPr>
              <a:t>Python </a:t>
            </a:r>
            <a:r>
              <a:rPr lang="ru-RU" sz="1400" dirty="0">
                <a:latin typeface="Montserrat" pitchFamily="2" charset="-52"/>
              </a:rPr>
              <a:t>для работы с ним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032661" y="1211225"/>
            <a:ext cx="32637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Montserrat" pitchFamily="2" charset="-52"/>
              </a:rPr>
              <a:t>В </a:t>
            </a:r>
            <a:r>
              <a:rPr lang="en-US" sz="1400" dirty="0">
                <a:latin typeface="Montserrat" pitchFamily="2" charset="-52"/>
              </a:rPr>
              <a:t>WORKFLOW </a:t>
            </a:r>
            <a:r>
              <a:rPr lang="ru-RU" sz="1400" dirty="0">
                <a:latin typeface="Montserrat" pitchFamily="2" charset="-52"/>
              </a:rPr>
              <a:t>можно использовать логические операторы (без кода – блоками правил)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03555" y="1236092"/>
            <a:ext cx="1992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LOW-CODE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2635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Прямая соединительная линия 38"/>
          <p:cNvCxnSpPr/>
          <p:nvPr/>
        </p:nvCxnSpPr>
        <p:spPr>
          <a:xfrm>
            <a:off x="8294457" y="2785888"/>
            <a:ext cx="0" cy="40080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15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44" name="Таблица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964922"/>
              </p:ext>
            </p:extLst>
          </p:nvPr>
        </p:nvGraphicFramePr>
        <p:xfrm>
          <a:off x="314660" y="859975"/>
          <a:ext cx="11525317" cy="67707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460874">
                  <a:extLst>
                    <a:ext uri="{9D8B030D-6E8A-4147-A177-3AD203B41FA5}">
                      <a16:colId xmlns:a16="http://schemas.microsoft.com/office/drawing/2014/main" val="1082460218"/>
                    </a:ext>
                  </a:extLst>
                </a:gridCol>
                <a:gridCol w="10064443">
                  <a:extLst>
                    <a:ext uri="{9D8B030D-6E8A-4147-A177-3AD203B41FA5}">
                      <a16:colId xmlns:a16="http://schemas.microsoft.com/office/drawing/2014/main" val="720959762"/>
                    </a:ext>
                  </a:extLst>
                </a:gridCol>
              </a:tblGrid>
              <a:tr h="338537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Задача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Автоматизировать получения картографической информации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516200"/>
                  </a:ext>
                </a:extLst>
              </a:tr>
              <a:tr h="338537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Результат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Ускорение</a:t>
                      </a:r>
                      <a:r>
                        <a:rPr lang="ru-RU" sz="1400" kern="1200" baseline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 процесса подготовки отчетной информации</a:t>
                      </a:r>
                      <a:endParaRPr lang="ru-RU" sz="1400" kern="120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69894"/>
                  </a:ext>
                </a:extLst>
              </a:tr>
            </a:tbl>
          </a:graphicData>
        </a:graphic>
      </p:graphicFrame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1835877" y="216867"/>
            <a:ext cx="101539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АВТОМАТИЗАЦИЯ КАРТОПОСТРОЕНИЯ ПО ПЛАСТАМ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33529" y="1820782"/>
            <a:ext cx="2634324" cy="119154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marL="36000" indent="-108000">
              <a:buFont typeface="+mj-lt"/>
              <a:buAutoNum type="arabicPeriod"/>
            </a:pPr>
            <a:r>
              <a:rPr lang="ru-RU" sz="1200" dirty="0">
                <a:latin typeface="Montserrat" pitchFamily="2" charset="-52"/>
                <a:ea typeface="Roboto Light" panose="02000000000000000000" pitchFamily="2" charset="0"/>
              </a:rPr>
              <a:t>Карты пористости</a:t>
            </a:r>
          </a:p>
          <a:p>
            <a:pPr marL="36000" indent="-108000">
              <a:buFont typeface="+mj-lt"/>
              <a:buAutoNum type="arabicPeriod"/>
            </a:pPr>
            <a:r>
              <a:rPr lang="ru-RU" sz="1200" dirty="0">
                <a:latin typeface="Montserrat" pitchFamily="2" charset="-52"/>
                <a:ea typeface="Roboto Light" panose="02000000000000000000" pitchFamily="2" charset="0"/>
              </a:rPr>
              <a:t>Карты проницаемости</a:t>
            </a:r>
          </a:p>
          <a:p>
            <a:pPr marL="36000" indent="-108000">
              <a:buFont typeface="+mj-lt"/>
              <a:buAutoNum type="arabicPeriod"/>
            </a:pPr>
            <a:r>
              <a:rPr lang="ru-RU" sz="1200" dirty="0">
                <a:latin typeface="Montserrat" pitchFamily="2" charset="-52"/>
                <a:ea typeface="Roboto Light" panose="02000000000000000000" pitchFamily="2" charset="0"/>
              </a:rPr>
              <a:t>Карты эффективных толщин</a:t>
            </a:r>
          </a:p>
          <a:p>
            <a:pPr marL="36000" indent="-108000">
              <a:buFont typeface="+mj-lt"/>
              <a:buAutoNum type="arabicPeriod"/>
            </a:pPr>
            <a:r>
              <a:rPr lang="ru-RU" sz="1200" dirty="0">
                <a:latin typeface="Montserrat" pitchFamily="2" charset="-52"/>
                <a:ea typeface="Roboto Light" panose="02000000000000000000" pitchFamily="2" charset="0"/>
              </a:rPr>
              <a:t>Карты </a:t>
            </a:r>
            <a:r>
              <a:rPr lang="ru-RU" sz="1200" dirty="0" err="1">
                <a:latin typeface="Montserrat" pitchFamily="2" charset="-52"/>
                <a:ea typeface="Roboto Light" panose="02000000000000000000" pitchFamily="2" charset="0"/>
              </a:rPr>
              <a:t>насыщености</a:t>
            </a:r>
            <a:endParaRPr lang="ru-RU" sz="1200" dirty="0">
              <a:latin typeface="Montserrat" pitchFamily="2" charset="-52"/>
              <a:ea typeface="Roboto Light" panose="02000000000000000000" pitchFamily="2" charset="0"/>
            </a:endParaRPr>
          </a:p>
          <a:p>
            <a:pPr marL="36000" indent="-108000">
              <a:buFont typeface="+mj-lt"/>
              <a:buAutoNum type="arabicPeriod"/>
            </a:pPr>
            <a:r>
              <a:rPr lang="ru-RU" sz="1200" dirty="0">
                <a:latin typeface="Montserrat" pitchFamily="2" charset="-52"/>
                <a:ea typeface="Roboto Light" panose="02000000000000000000" pitchFamily="2" charset="0"/>
              </a:rPr>
              <a:t>Карты изобар</a:t>
            </a:r>
          </a:p>
          <a:p>
            <a:pPr marL="36000" indent="-108000">
              <a:buFont typeface="+mj-lt"/>
              <a:buAutoNum type="arabicPeriod"/>
            </a:pPr>
            <a:r>
              <a:rPr lang="ru-RU" sz="1200" dirty="0">
                <a:latin typeface="Montserrat" pitchFamily="2" charset="-52"/>
                <a:ea typeface="Roboto Light" panose="02000000000000000000" pitchFamily="2" charset="0"/>
              </a:rPr>
              <a:t>Карты остаточных запасов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1149874" y="1756623"/>
            <a:ext cx="2339640" cy="80259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1171919" y="1924113"/>
            <a:ext cx="175865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00" dirty="0">
                <a:latin typeface="Montserrat" pitchFamily="2" charset="-52"/>
              </a:rPr>
              <a:t>Отфильтровать пласт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1149874" y="3070744"/>
            <a:ext cx="2339640" cy="80259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1171919" y="3244330"/>
            <a:ext cx="198725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00" dirty="0">
                <a:latin typeface="Montserrat" pitchFamily="2" charset="-52"/>
              </a:rPr>
              <a:t>Отфильтровать залежь</a:t>
            </a:r>
          </a:p>
        </p:txBody>
      </p:sp>
      <p:sp>
        <p:nvSpPr>
          <p:cNvPr id="22" name="Стрелка вниз 21"/>
          <p:cNvSpPr/>
          <p:nvPr/>
        </p:nvSpPr>
        <p:spPr>
          <a:xfrm>
            <a:off x="1339045" y="2551551"/>
            <a:ext cx="370466" cy="494896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1149873" y="5689635"/>
            <a:ext cx="2339641" cy="80259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1171919" y="5641108"/>
            <a:ext cx="232430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00" dirty="0">
                <a:latin typeface="Montserrat" pitchFamily="2" charset="-52"/>
              </a:rPr>
              <a:t>Экспортировать карты в папку на ПК и сохранить в проекта дизайнера моделей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1149873" y="4392142"/>
            <a:ext cx="2339641" cy="834639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/>
          <p:cNvSpPr txBox="1"/>
          <p:nvPr/>
        </p:nvSpPr>
        <p:spPr>
          <a:xfrm>
            <a:off x="1171919" y="4387935"/>
            <a:ext cx="263255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00" dirty="0">
                <a:latin typeface="Montserrat" pitchFamily="2" charset="-52"/>
              </a:rPr>
              <a:t>Построить набор карт (</a:t>
            </a:r>
            <a:r>
              <a:rPr lang="en-US" sz="1300" dirty="0">
                <a:latin typeface="Montserrat" pitchFamily="2" charset="-52"/>
              </a:rPr>
              <a:t>PORO, KH, MOIPM </a:t>
            </a:r>
            <a:r>
              <a:rPr lang="ru-RU" sz="1300" dirty="0">
                <a:latin typeface="Montserrat" pitchFamily="2" charset="-52"/>
              </a:rPr>
              <a:t>и </a:t>
            </a:r>
            <a:r>
              <a:rPr lang="ru-RU" sz="1300" dirty="0" err="1">
                <a:latin typeface="Montserrat" pitchFamily="2" charset="-52"/>
              </a:rPr>
              <a:t>тд</a:t>
            </a:r>
            <a:r>
              <a:rPr lang="ru-RU" sz="1300" dirty="0">
                <a:latin typeface="Montserrat" pitchFamily="2" charset="-52"/>
              </a:rPr>
              <a:t>). Внести корректные названия</a:t>
            </a:r>
          </a:p>
        </p:txBody>
      </p:sp>
      <p:sp>
        <p:nvSpPr>
          <p:cNvPr id="27" name="Стрелка вниз 26"/>
          <p:cNvSpPr/>
          <p:nvPr/>
        </p:nvSpPr>
        <p:spPr>
          <a:xfrm>
            <a:off x="2117732" y="3904879"/>
            <a:ext cx="370466" cy="494896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Стрелка вниз 28"/>
          <p:cNvSpPr/>
          <p:nvPr/>
        </p:nvSpPr>
        <p:spPr>
          <a:xfrm>
            <a:off x="3049203" y="5194739"/>
            <a:ext cx="370466" cy="494896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" name="Группа 3"/>
          <p:cNvGrpSpPr/>
          <p:nvPr/>
        </p:nvGrpSpPr>
        <p:grpSpPr>
          <a:xfrm>
            <a:off x="314660" y="1911552"/>
            <a:ext cx="814456" cy="4394778"/>
            <a:chOff x="6477286" y="1845387"/>
            <a:chExt cx="814456" cy="4394778"/>
          </a:xfrm>
        </p:grpSpPr>
        <p:sp>
          <p:nvSpPr>
            <p:cNvPr id="3" name="Стрелка углом 2"/>
            <p:cNvSpPr/>
            <p:nvPr/>
          </p:nvSpPr>
          <p:spPr>
            <a:xfrm>
              <a:off x="6477286" y="1845387"/>
              <a:ext cx="812600" cy="2244013"/>
            </a:xfrm>
            <a:prstGeom prst="bentArrow">
              <a:avLst>
                <a:gd name="adj1" fmla="val 25000"/>
                <a:gd name="adj2" fmla="val 25781"/>
                <a:gd name="adj3" fmla="val 35940"/>
                <a:gd name="adj4" fmla="val 43750"/>
              </a:avLst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31" name="Стрелка углом 30"/>
            <p:cNvSpPr/>
            <p:nvPr/>
          </p:nvSpPr>
          <p:spPr>
            <a:xfrm flipV="1">
              <a:off x="6479142" y="3996152"/>
              <a:ext cx="812600" cy="2244013"/>
            </a:xfrm>
            <a:prstGeom prst="bentArrow">
              <a:avLst>
                <a:gd name="adj1" fmla="val 25000"/>
                <a:gd name="adj2" fmla="val 25781"/>
                <a:gd name="adj3" fmla="val 0"/>
                <a:gd name="adj4" fmla="val 43750"/>
              </a:avLst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6450449" y="2416556"/>
            <a:ext cx="5539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Montserrat ExtraBold" pitchFamily="2" charset="-52"/>
              </a:rPr>
              <a:t> </a:t>
            </a:r>
            <a:r>
              <a:rPr lang="en-US" sz="1400" dirty="0">
                <a:latin typeface="Montserrat ExtraBold" pitchFamily="2" charset="-52"/>
              </a:rPr>
              <a:t>    </a:t>
            </a:r>
            <a:r>
              <a:rPr lang="ru-RU" sz="1400" dirty="0">
                <a:latin typeface="Montserrat ExtraBold" pitchFamily="2" charset="-52"/>
              </a:rPr>
              <a:t>× 8 пластов </a:t>
            </a:r>
            <a:r>
              <a:rPr lang="en-US" sz="1400" dirty="0">
                <a:latin typeface="Montserrat ExtraBold" pitchFamily="2" charset="-52"/>
              </a:rPr>
              <a:t>     </a:t>
            </a:r>
            <a:r>
              <a:rPr lang="ru-RU" sz="1400" dirty="0">
                <a:latin typeface="Montserrat ExtraBold" pitchFamily="2" charset="-52"/>
              </a:rPr>
              <a:t>×</a:t>
            </a:r>
            <a:r>
              <a:rPr lang="en-US" sz="1400" dirty="0">
                <a:latin typeface="Montserrat ExtraBold" pitchFamily="2" charset="-52"/>
              </a:rPr>
              <a:t>     </a:t>
            </a:r>
            <a:r>
              <a:rPr lang="ru-RU" sz="1400" dirty="0">
                <a:latin typeface="Montserrat ExtraBold" pitchFamily="2" charset="-52"/>
              </a:rPr>
              <a:t> 3 залежи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234163" y="1565474"/>
            <a:ext cx="16017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ontserrat ExtraBold" pitchFamily="2" charset="-52"/>
              </a:rPr>
              <a:t>For m in maps:</a:t>
            </a:r>
            <a:endParaRPr lang="ru-RU" sz="1400" dirty="0"/>
          </a:p>
        </p:txBody>
      </p:sp>
      <p:sp>
        <p:nvSpPr>
          <p:cNvPr id="33" name="Прямоугольник 32"/>
          <p:cNvSpPr/>
          <p:nvPr/>
        </p:nvSpPr>
        <p:spPr>
          <a:xfrm>
            <a:off x="6591868" y="1738435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ontserrat ExtraBold" pitchFamily="2" charset="-52"/>
              </a:rPr>
              <a:t>For m in </a:t>
            </a:r>
            <a:r>
              <a:rPr lang="en-US" sz="1400" dirty="0" err="1">
                <a:latin typeface="Montserrat ExtraBold" pitchFamily="2" charset="-52"/>
              </a:rPr>
              <a:t>plasts</a:t>
            </a:r>
            <a:r>
              <a:rPr lang="en-US" sz="1400" dirty="0">
                <a:latin typeface="Montserrat ExtraBold" pitchFamily="2" charset="-52"/>
              </a:rPr>
              <a:t>:</a:t>
            </a:r>
            <a:endParaRPr lang="ru-RU" sz="1400" dirty="0"/>
          </a:p>
        </p:txBody>
      </p:sp>
      <p:sp>
        <p:nvSpPr>
          <p:cNvPr id="34" name="Прямоугольник 33"/>
          <p:cNvSpPr/>
          <p:nvPr/>
        </p:nvSpPr>
        <p:spPr>
          <a:xfrm>
            <a:off x="8327257" y="1753919"/>
            <a:ext cx="16369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ontserrat ExtraBold" pitchFamily="2" charset="-52"/>
              </a:rPr>
              <a:t>For m in zones:</a:t>
            </a:r>
            <a:endParaRPr lang="ru-RU" sz="1400" dirty="0"/>
          </a:p>
        </p:txBody>
      </p:sp>
      <p:cxnSp>
        <p:nvCxnSpPr>
          <p:cNvPr id="35" name="Прямая соединительная линия 34"/>
          <p:cNvCxnSpPr/>
          <p:nvPr/>
        </p:nvCxnSpPr>
        <p:spPr>
          <a:xfrm>
            <a:off x="6492713" y="1723972"/>
            <a:ext cx="0" cy="1450876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/>
          <p:nvPr/>
        </p:nvCxnSpPr>
        <p:spPr>
          <a:xfrm>
            <a:off x="8288107" y="1738435"/>
            <a:ext cx="0" cy="708577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/>
          <p:cNvCxnSpPr/>
          <p:nvPr/>
        </p:nvCxnSpPr>
        <p:spPr>
          <a:xfrm>
            <a:off x="9964244" y="1721574"/>
            <a:ext cx="0" cy="1450876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Прямоугольник 45"/>
          <p:cNvSpPr/>
          <p:nvPr/>
        </p:nvSpPr>
        <p:spPr>
          <a:xfrm rot="16200000">
            <a:off x="-453664" y="4562792"/>
            <a:ext cx="17588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 algn="ctr"/>
            <a:r>
              <a:rPr lang="ru-RU" sz="1400" b="1" dirty="0">
                <a:solidFill>
                  <a:schemeClr val="bg1"/>
                </a:solidFill>
                <a:latin typeface="Montserrat" pitchFamily="2" charset="-52"/>
              </a:rPr>
              <a:t>ЦИКЛ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252306" y="1924113"/>
            <a:ext cx="21442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latin typeface="Montserrat ExtraBold" pitchFamily="2" charset="-52"/>
              </a:rPr>
              <a:t>144 карты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5"/>
          <a:srcRect r="72175" b="52999"/>
          <a:stretch/>
        </p:blipFill>
        <p:spPr>
          <a:xfrm>
            <a:off x="3944176" y="3900046"/>
            <a:ext cx="2548537" cy="25864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Рисунок 36"/>
          <p:cNvPicPr>
            <a:picLocks noChangeAspect="1"/>
          </p:cNvPicPr>
          <p:nvPr/>
        </p:nvPicPr>
        <p:blipFill rotWithShape="1">
          <a:blip r:embed="rId5"/>
          <a:srcRect l="51512" b="31960"/>
          <a:stretch/>
        </p:blipFill>
        <p:spPr>
          <a:xfrm>
            <a:off x="8422006" y="3525577"/>
            <a:ext cx="3567853" cy="30080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Стрелка вправо 5"/>
          <p:cNvSpPr/>
          <p:nvPr/>
        </p:nvSpPr>
        <p:spPr>
          <a:xfrm>
            <a:off x="6575543" y="4035424"/>
            <a:ext cx="1773615" cy="1894787"/>
          </a:xfrm>
          <a:prstGeom prst="rightArrow">
            <a:avLst>
              <a:gd name="adj1" fmla="val 50000"/>
              <a:gd name="adj2" fmla="val 48520"/>
            </a:avLst>
          </a:prstGeom>
          <a:solidFill>
            <a:srgbClr val="00B05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300" dirty="0">
              <a:solidFill>
                <a:schemeClr val="tx1"/>
              </a:solidFill>
              <a:latin typeface="Montserrat" pitchFamily="2" charset="-5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33529" y="3516767"/>
            <a:ext cx="255918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Генерация карт ( 3 мин)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3933529" y="1565474"/>
            <a:ext cx="8056330" cy="190656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TextBox 41"/>
          <p:cNvSpPr txBox="1"/>
          <p:nvPr/>
        </p:nvSpPr>
        <p:spPr>
          <a:xfrm>
            <a:off x="6579798" y="4636568"/>
            <a:ext cx="181517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00" dirty="0">
                <a:latin typeface="Montserrat" pitchFamily="2" charset="-52"/>
              </a:rPr>
              <a:t>Экспорт карт в пользовательскую папку</a:t>
            </a:r>
          </a:p>
        </p:txBody>
      </p:sp>
    </p:spTree>
    <p:extLst>
      <p:ext uri="{BB962C8B-B14F-4D97-AF65-F5344CB8AC3E}">
        <p14:creationId xmlns:p14="http://schemas.microsoft.com/office/powerpoint/2010/main" val="1586191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16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1835876" y="-10501"/>
            <a:ext cx="103434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СЦЕНАРИИ РАЗРАБОТКИ ДЛЯ ФОРМИРОВАНИЕ SCHEDULE ФАЙЛА</a:t>
            </a:r>
          </a:p>
        </p:txBody>
      </p:sp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172690"/>
              </p:ext>
            </p:extLst>
          </p:nvPr>
        </p:nvGraphicFramePr>
        <p:xfrm>
          <a:off x="314660" y="859975"/>
          <a:ext cx="11525317" cy="67707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460874">
                  <a:extLst>
                    <a:ext uri="{9D8B030D-6E8A-4147-A177-3AD203B41FA5}">
                      <a16:colId xmlns:a16="http://schemas.microsoft.com/office/drawing/2014/main" val="1082460218"/>
                    </a:ext>
                  </a:extLst>
                </a:gridCol>
                <a:gridCol w="10064443">
                  <a:extLst>
                    <a:ext uri="{9D8B030D-6E8A-4147-A177-3AD203B41FA5}">
                      <a16:colId xmlns:a16="http://schemas.microsoft.com/office/drawing/2014/main" val="720959762"/>
                    </a:ext>
                  </a:extLst>
                </a:gridCol>
              </a:tblGrid>
              <a:tr h="338537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Задача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Создание сценариев разработки месторождений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516200"/>
                  </a:ext>
                </a:extLst>
              </a:tr>
              <a:tr h="338537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Результат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Удобная форма для создания сценариев,</a:t>
                      </a:r>
                      <a:r>
                        <a:rPr lang="ru-RU" sz="1400" kern="1200" baseline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 расчета статистики и последующего тиражирования</a:t>
                      </a:r>
                      <a:endParaRPr lang="ru-RU" sz="1400" kern="120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69894"/>
                  </a:ext>
                </a:extLst>
              </a:tr>
            </a:tbl>
          </a:graphicData>
        </a:graphic>
      </p:graphicFrame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5"/>
          <a:srcRect r="17113" b="36235"/>
          <a:stretch/>
        </p:blipFill>
        <p:spPr>
          <a:xfrm>
            <a:off x="8802051" y="3901628"/>
            <a:ext cx="3037102" cy="2242960"/>
          </a:xfrm>
          <a:prstGeom prst="rect">
            <a:avLst/>
          </a:prstGeom>
        </p:spPr>
      </p:pic>
      <p:graphicFrame>
        <p:nvGraphicFramePr>
          <p:cNvPr id="13" name="Диаграмма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3695338"/>
              </p:ext>
            </p:extLst>
          </p:nvPr>
        </p:nvGraphicFramePr>
        <p:xfrm>
          <a:off x="314660" y="1966912"/>
          <a:ext cx="4962525" cy="4448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" name="Прямоугольник 3"/>
          <p:cNvSpPr/>
          <p:nvPr/>
        </p:nvSpPr>
        <p:spPr>
          <a:xfrm rot="3393057">
            <a:off x="1714507" y="3114640"/>
            <a:ext cx="2578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B050"/>
                </a:solidFill>
              </a:rPr>
              <a:t>Полная реализация ГТМ</a:t>
            </a:r>
          </a:p>
        </p:txBody>
      </p:sp>
      <p:sp>
        <p:nvSpPr>
          <p:cNvPr id="15" name="Прямоугольник 14"/>
          <p:cNvSpPr/>
          <p:nvPr/>
        </p:nvSpPr>
        <p:spPr>
          <a:xfrm rot="1276554">
            <a:off x="4104639" y="5156318"/>
            <a:ext cx="982961" cy="369332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Без ГТМ</a:t>
            </a:r>
          </a:p>
        </p:txBody>
      </p:sp>
      <p:sp>
        <p:nvSpPr>
          <p:cNvPr id="17" name="Прямоугольник 16"/>
          <p:cNvSpPr/>
          <p:nvPr/>
        </p:nvSpPr>
        <p:spPr>
          <a:xfrm rot="1999730">
            <a:off x="2828289" y="4373331"/>
            <a:ext cx="1284647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70C0"/>
                </a:solidFill>
              </a:rPr>
              <a:t>Только ПРС</a:t>
            </a:r>
          </a:p>
        </p:txBody>
      </p:sp>
      <p:sp>
        <p:nvSpPr>
          <p:cNvPr id="18" name="Прямоугольник 17"/>
          <p:cNvSpPr/>
          <p:nvPr/>
        </p:nvSpPr>
        <p:spPr>
          <a:xfrm rot="3075714">
            <a:off x="1885584" y="3346742"/>
            <a:ext cx="1394934" cy="369332"/>
          </a:xfrm>
          <a:prstGeom prst="rect">
            <a:avLst/>
          </a:prstGeom>
          <a:solidFill>
            <a:schemeClr val="bg1">
              <a:alpha val="50196"/>
            </a:schemeClr>
          </a:solidFill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accent2">
                    <a:lumMod val="75000"/>
                  </a:schemeClr>
                </a:solidFill>
              </a:rPr>
              <a:t>Без бурения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5347419" y="3632240"/>
            <a:ext cx="3259798" cy="2662367"/>
          </a:xfrm>
          <a:prstGeom prst="rect">
            <a:avLst/>
          </a:prstGeom>
          <a:noFill/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8779042" y="3638164"/>
            <a:ext cx="3259798" cy="2656444"/>
          </a:xfrm>
          <a:prstGeom prst="rect">
            <a:avLst/>
          </a:prstGeom>
          <a:noFill/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5352271" y="3619800"/>
            <a:ext cx="36576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latin typeface="Montserrat" pitchFamily="2" charset="-52"/>
                <a:cs typeface="Arial" panose="020B0604020202020204" pitchFamily="34" charset="0"/>
              </a:rPr>
              <a:t>Работа в </a:t>
            </a:r>
            <a:r>
              <a:rPr lang="en-US" sz="1400" dirty="0">
                <a:latin typeface="Montserrat" pitchFamily="2" charset="-52"/>
                <a:cs typeface="Arial" panose="020B0604020202020204" pitchFamily="34" charset="0"/>
              </a:rPr>
              <a:t>schedule </a:t>
            </a:r>
            <a:r>
              <a:rPr lang="ru-RU" sz="1400" dirty="0">
                <a:latin typeface="Montserrat" pitchFamily="2" charset="-52"/>
                <a:cs typeface="Arial" panose="020B0604020202020204" pitchFamily="34" charset="0"/>
              </a:rPr>
              <a:t>файлах</a:t>
            </a:r>
          </a:p>
        </p:txBody>
      </p:sp>
      <p:sp>
        <p:nvSpPr>
          <p:cNvPr id="24" name="Прямоугольник 23"/>
          <p:cNvSpPr/>
          <p:nvPr/>
        </p:nvSpPr>
        <p:spPr>
          <a:xfrm>
            <a:off x="8779042" y="3632240"/>
            <a:ext cx="36576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latin typeface="Montserrat" pitchFamily="2" charset="-52"/>
                <a:cs typeface="Arial" panose="020B0604020202020204" pitchFamily="34" charset="0"/>
              </a:rPr>
              <a:t>Работа в стратегии разработки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7"/>
          <a:srcRect b="38951"/>
          <a:stretch/>
        </p:blipFill>
        <p:spPr>
          <a:xfrm>
            <a:off x="5378260" y="3882400"/>
            <a:ext cx="3198115" cy="235505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95710" y="1978512"/>
            <a:ext cx="18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Более 500 ГТМ!!!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09298" y="1787209"/>
            <a:ext cx="51297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Большое количество ГТМ и вариативность их комбинаций требует значительных усилий при создании прогнозных сценариев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Нет инструмента </a:t>
            </a:r>
            <a:r>
              <a:rPr lang="ru-RU" dirty="0" err="1"/>
              <a:t>препроцессинга</a:t>
            </a:r>
            <a:r>
              <a:rPr lang="ru-RU" dirty="0"/>
              <a:t> по анализу ГТМ в сценарии и верификации дублирования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34384" y="1633678"/>
            <a:ext cx="67491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500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323431" y="1576528"/>
            <a:ext cx="67491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500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37989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17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1835877" y="-43993"/>
            <a:ext cx="101539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СЦЕНАРИИ РАЗРАБОТКИ ДЛЯ ФОРМИРОВАНИЕ SCHEDULE ФАЙЛА</a:t>
            </a:r>
          </a:p>
        </p:txBody>
      </p:sp>
      <p:sp>
        <p:nvSpPr>
          <p:cNvPr id="13" name="Арка 12"/>
          <p:cNvSpPr/>
          <p:nvPr/>
        </p:nvSpPr>
        <p:spPr>
          <a:xfrm rot="4500000">
            <a:off x="-3094051" y="1612297"/>
            <a:ext cx="5184208" cy="5107820"/>
          </a:xfrm>
          <a:prstGeom prst="blockArc">
            <a:avLst>
              <a:gd name="adj1" fmla="val 12850776"/>
              <a:gd name="adj2" fmla="val 21244792"/>
              <a:gd name="adj3" fmla="val 75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0476" y="3939409"/>
            <a:ext cx="1338325" cy="564926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-33535" y="4067983"/>
            <a:ext cx="1506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-52"/>
              </a:rPr>
              <a:t>СЦЕНАРИЙ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1999005" y="4398729"/>
            <a:ext cx="2014338" cy="84183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1422464" y="4292597"/>
            <a:ext cx="1054100" cy="10541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/>
          <p:cNvSpPr txBox="1"/>
          <p:nvPr/>
        </p:nvSpPr>
        <p:spPr>
          <a:xfrm>
            <a:off x="2467218" y="4567144"/>
            <a:ext cx="1506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dirty="0">
                <a:latin typeface="Montserrat" pitchFamily="2" charset="-52"/>
              </a:rPr>
              <a:t>РАБОТА С ПЛАСТАМИ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1429316" y="1979805"/>
            <a:ext cx="2014338" cy="84183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852775" y="1887970"/>
            <a:ext cx="1054100" cy="10541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/>
          <p:cNvSpPr txBox="1"/>
          <p:nvPr/>
        </p:nvSpPr>
        <p:spPr>
          <a:xfrm>
            <a:off x="1855527" y="2227154"/>
            <a:ext cx="1585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dirty="0">
                <a:latin typeface="Montserrat" pitchFamily="2" charset="-52"/>
              </a:rPr>
              <a:t>БУРЕНИЕ И БС</a:t>
            </a:r>
          </a:p>
        </p:txBody>
      </p:sp>
      <p:sp>
        <p:nvSpPr>
          <p:cNvPr id="26" name="Прямоугольник 25"/>
          <p:cNvSpPr/>
          <p:nvPr/>
        </p:nvSpPr>
        <p:spPr>
          <a:xfrm>
            <a:off x="1429316" y="5608192"/>
            <a:ext cx="2014338" cy="84183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/>
          <p:cNvSpPr/>
          <p:nvPr/>
        </p:nvSpPr>
        <p:spPr>
          <a:xfrm>
            <a:off x="852775" y="5516357"/>
            <a:ext cx="1054100" cy="10541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/>
          <p:cNvSpPr txBox="1"/>
          <p:nvPr/>
        </p:nvSpPr>
        <p:spPr>
          <a:xfrm>
            <a:off x="1595979" y="5750615"/>
            <a:ext cx="176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dirty="0">
                <a:latin typeface="Montserrat" pitchFamily="2" charset="-52"/>
              </a:rPr>
              <a:t>ИЗМЕНЕНИЕ РЕЖИМОВ</a:t>
            </a:r>
          </a:p>
        </p:txBody>
      </p:sp>
      <p:sp>
        <p:nvSpPr>
          <p:cNvPr id="32" name="Прямоугольник 31"/>
          <p:cNvSpPr/>
          <p:nvPr/>
        </p:nvSpPr>
        <p:spPr>
          <a:xfrm>
            <a:off x="1999005" y="3189267"/>
            <a:ext cx="2014338" cy="84183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/>
          <p:cNvSpPr/>
          <p:nvPr/>
        </p:nvSpPr>
        <p:spPr>
          <a:xfrm>
            <a:off x="1422464" y="3099874"/>
            <a:ext cx="1054100" cy="10541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TextBox 33"/>
          <p:cNvSpPr txBox="1"/>
          <p:nvPr/>
        </p:nvSpPr>
        <p:spPr>
          <a:xfrm>
            <a:off x="2425216" y="3438196"/>
            <a:ext cx="1506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dirty="0">
                <a:latin typeface="Montserrat" pitchFamily="2" charset="-52"/>
              </a:rPr>
              <a:t>ГРП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586551"/>
              </p:ext>
            </p:extLst>
          </p:nvPr>
        </p:nvGraphicFramePr>
        <p:xfrm>
          <a:off x="5148019" y="2155492"/>
          <a:ext cx="3005562" cy="103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5562">
                  <a:extLst>
                    <a:ext uri="{9D8B030D-6E8A-4147-A177-3AD203B41FA5}">
                      <a16:colId xmlns:a16="http://schemas.microsoft.com/office/drawing/2014/main" val="1802931401"/>
                    </a:ext>
                  </a:extLst>
                </a:gridCol>
              </a:tblGrid>
              <a:tr h="256912">
                <a:tc>
                  <a:txBody>
                    <a:bodyPr/>
                    <a:lstStyle/>
                    <a:p>
                      <a:r>
                        <a:rPr lang="ru-RU" sz="11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Имя скважины</a:t>
                      </a:r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673950"/>
                  </a:ext>
                </a:extLst>
              </a:tr>
              <a:tr h="256912">
                <a:tc>
                  <a:txBody>
                    <a:bodyPr/>
                    <a:lstStyle/>
                    <a:p>
                      <a:r>
                        <a:rPr lang="ru-RU" sz="11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Координаты и</a:t>
                      </a:r>
                      <a:r>
                        <a:rPr lang="ru-RU" sz="1100" baseline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дату бурения</a:t>
                      </a:r>
                      <a:endParaRPr lang="ru-RU" sz="11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9785200"/>
                  </a:ext>
                </a:extLst>
              </a:tr>
              <a:tr h="256912">
                <a:tc>
                  <a:txBody>
                    <a:bodyPr/>
                    <a:lstStyle/>
                    <a:p>
                      <a:r>
                        <a:rPr lang="ru-RU" sz="11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Режим работы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494537"/>
                  </a:ext>
                </a:extLst>
              </a:tr>
              <a:tr h="256912">
                <a:tc>
                  <a:txBody>
                    <a:bodyPr/>
                    <a:lstStyle/>
                    <a:p>
                      <a:r>
                        <a:rPr lang="ru-RU" sz="1100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Заканчивание</a:t>
                      </a:r>
                      <a:endParaRPr lang="ru-RU" sz="11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20307"/>
                  </a:ext>
                </a:extLst>
              </a:tr>
            </a:tbl>
          </a:graphicData>
        </a:graphic>
      </p:graphicFrame>
      <p:graphicFrame>
        <p:nvGraphicFramePr>
          <p:cNvPr id="41" name="Таблица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593981"/>
              </p:ext>
            </p:extLst>
          </p:nvPr>
        </p:nvGraphicFramePr>
        <p:xfrm>
          <a:off x="5148019" y="3347076"/>
          <a:ext cx="3009204" cy="100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9204">
                  <a:extLst>
                    <a:ext uri="{9D8B030D-6E8A-4147-A177-3AD203B41FA5}">
                      <a16:colId xmlns:a16="http://schemas.microsoft.com/office/drawing/2014/main" val="1802931401"/>
                    </a:ext>
                  </a:extLst>
                </a:gridCol>
              </a:tblGrid>
              <a:tr h="226419">
                <a:tc>
                  <a:txBody>
                    <a:bodyPr/>
                    <a:lstStyle/>
                    <a:p>
                      <a:r>
                        <a:rPr lang="ru-RU" sz="105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Имя скважины</a:t>
                      </a:r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673950"/>
                  </a:ext>
                </a:extLst>
              </a:tr>
              <a:tr h="226419">
                <a:tc>
                  <a:txBody>
                    <a:bodyPr/>
                    <a:lstStyle/>
                    <a:p>
                      <a:r>
                        <a:rPr lang="ru-RU" sz="105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Дату и интервал проведения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9785200"/>
                  </a:ext>
                </a:extLst>
              </a:tr>
              <a:tr h="226419">
                <a:tc>
                  <a:txBody>
                    <a:bodyPr/>
                    <a:lstStyle/>
                    <a:p>
                      <a:r>
                        <a:rPr lang="ru-RU" sz="105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Режим работы после ГРП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494537"/>
                  </a:ext>
                </a:extLst>
              </a:tr>
              <a:tr h="226419">
                <a:tc>
                  <a:txBody>
                    <a:bodyPr/>
                    <a:lstStyle/>
                    <a:p>
                      <a:r>
                        <a:rPr lang="ru-RU" sz="105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Дизайн</a:t>
                      </a:r>
                      <a:r>
                        <a:rPr lang="ru-RU" sz="1050" baseline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ГРП</a:t>
                      </a:r>
                      <a:endParaRPr lang="ru-RU" sz="105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20307"/>
                  </a:ext>
                </a:extLst>
              </a:tr>
            </a:tbl>
          </a:graphicData>
        </a:graphic>
      </p:graphicFrame>
      <p:graphicFrame>
        <p:nvGraphicFramePr>
          <p:cNvPr id="42" name="Таблица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40061"/>
              </p:ext>
            </p:extLst>
          </p:nvPr>
        </p:nvGraphicFramePr>
        <p:xfrm>
          <a:off x="5148019" y="4508180"/>
          <a:ext cx="2985441" cy="10322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85441">
                  <a:extLst>
                    <a:ext uri="{9D8B030D-6E8A-4147-A177-3AD203B41FA5}">
                      <a16:colId xmlns:a16="http://schemas.microsoft.com/office/drawing/2014/main" val="1802931401"/>
                    </a:ext>
                  </a:extLst>
                </a:gridCol>
              </a:tblGrid>
              <a:tr h="226022">
                <a:tc>
                  <a:txBody>
                    <a:bodyPr/>
                    <a:lstStyle/>
                    <a:p>
                      <a:r>
                        <a:rPr lang="ru-RU" sz="105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Имя скважины</a:t>
                      </a:r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673950"/>
                  </a:ext>
                </a:extLst>
              </a:tr>
              <a:tr h="226022">
                <a:tc>
                  <a:txBody>
                    <a:bodyPr/>
                    <a:lstStyle/>
                    <a:p>
                      <a:r>
                        <a:rPr lang="ru-RU" sz="105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Дату и интервал проведения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9785200"/>
                  </a:ext>
                </a:extLst>
              </a:tr>
              <a:tr h="226022">
                <a:tc>
                  <a:txBody>
                    <a:bodyPr/>
                    <a:lstStyle/>
                    <a:p>
                      <a:r>
                        <a:rPr lang="ru-RU" sz="105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Режим работы после перфорации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494537"/>
                  </a:ext>
                </a:extLst>
              </a:tr>
              <a:tr h="277825">
                <a:tc>
                  <a:txBody>
                    <a:bodyPr/>
                    <a:lstStyle/>
                    <a:p>
                      <a:r>
                        <a:rPr lang="ru-RU" sz="105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Характеристика перфорации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20307"/>
                  </a:ext>
                </a:extLst>
              </a:tr>
            </a:tbl>
          </a:graphicData>
        </a:graphic>
      </p:graphicFrame>
      <p:graphicFrame>
        <p:nvGraphicFramePr>
          <p:cNvPr id="43" name="Таблица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196429"/>
              </p:ext>
            </p:extLst>
          </p:nvPr>
        </p:nvGraphicFramePr>
        <p:xfrm>
          <a:off x="5148019" y="5695649"/>
          <a:ext cx="2985441" cy="75438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985441">
                  <a:extLst>
                    <a:ext uri="{9D8B030D-6E8A-4147-A177-3AD203B41FA5}">
                      <a16:colId xmlns:a16="http://schemas.microsoft.com/office/drawing/2014/main" val="1802931401"/>
                    </a:ext>
                  </a:extLst>
                </a:gridCol>
              </a:tblGrid>
              <a:tr h="220978">
                <a:tc>
                  <a:txBody>
                    <a:bodyPr/>
                    <a:lstStyle/>
                    <a:p>
                      <a:r>
                        <a:rPr lang="ru-RU" sz="1050" b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Имя скважины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673950"/>
                  </a:ext>
                </a:extLst>
              </a:tr>
              <a:tr h="220978">
                <a:tc>
                  <a:txBody>
                    <a:bodyPr/>
                    <a:lstStyle/>
                    <a:p>
                      <a:r>
                        <a:rPr lang="ru-RU" sz="1050" b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Дату проведения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785200"/>
                  </a:ext>
                </a:extLst>
              </a:tr>
              <a:tr h="220978">
                <a:tc>
                  <a:txBody>
                    <a:bodyPr/>
                    <a:lstStyle/>
                    <a:p>
                      <a:r>
                        <a:rPr lang="ru-RU" sz="1050" b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Режим работы после изменения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494537"/>
                  </a:ext>
                </a:extLst>
              </a:tr>
            </a:tbl>
          </a:graphicData>
        </a:graphic>
      </p:graphicFrame>
      <p:sp>
        <p:nvSpPr>
          <p:cNvPr id="47" name="Прямоугольник 46"/>
          <p:cNvSpPr/>
          <p:nvPr/>
        </p:nvSpPr>
        <p:spPr>
          <a:xfrm>
            <a:off x="9473268" y="2206679"/>
            <a:ext cx="2258282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Montserrat" pitchFamily="2" charset="-52"/>
                <a:cs typeface="Arial" panose="020B0604020202020204" pitchFamily="34" charset="0"/>
              </a:rPr>
              <a:t>Schedule / </a:t>
            </a:r>
            <a:r>
              <a:rPr lang="ru-RU" sz="2400" b="1" dirty="0">
                <a:solidFill>
                  <a:srgbClr val="FF0000"/>
                </a:solidFill>
                <a:latin typeface="Montserrat" pitchFamily="2" charset="-52"/>
                <a:cs typeface="Arial" panose="020B0604020202020204" pitchFamily="34" charset="0"/>
              </a:rPr>
              <a:t>стратегия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35" y="2127723"/>
            <a:ext cx="635642" cy="635642"/>
          </a:xfrm>
          <a:prstGeom prst="rect">
            <a:avLst/>
          </a:prstGeom>
        </p:spPr>
      </p:pic>
      <p:pic>
        <p:nvPicPr>
          <p:cNvPr id="51" name="Рисунок 50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995" y="3281600"/>
            <a:ext cx="698709" cy="698709"/>
          </a:xfrm>
          <a:prstGeom prst="rect">
            <a:avLst/>
          </a:prstGeom>
        </p:spPr>
      </p:pic>
      <p:pic>
        <p:nvPicPr>
          <p:cNvPr id="52" name="Рисунок 51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995" y="4485818"/>
            <a:ext cx="667657" cy="667657"/>
          </a:xfrm>
          <a:prstGeom prst="rect">
            <a:avLst/>
          </a:prstGeom>
        </p:spPr>
      </p:pic>
      <p:pic>
        <p:nvPicPr>
          <p:cNvPr id="54" name="Рисунок 53"/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79" y="5604369"/>
            <a:ext cx="742753" cy="742753"/>
          </a:xfrm>
          <a:prstGeom prst="rect">
            <a:avLst/>
          </a:prstGeom>
        </p:spPr>
      </p:pic>
      <p:sp>
        <p:nvSpPr>
          <p:cNvPr id="2" name="Правая фигурная скобка 1"/>
          <p:cNvSpPr/>
          <p:nvPr/>
        </p:nvSpPr>
        <p:spPr>
          <a:xfrm>
            <a:off x="8453908" y="1701819"/>
            <a:ext cx="842721" cy="5029199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Стрелка вправо 2"/>
          <p:cNvSpPr/>
          <p:nvPr/>
        </p:nvSpPr>
        <p:spPr>
          <a:xfrm>
            <a:off x="4134888" y="2660349"/>
            <a:ext cx="576943" cy="2987250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4847691" y="1807029"/>
            <a:ext cx="3514047" cy="4818780"/>
          </a:xfrm>
          <a:prstGeom prst="rect">
            <a:avLst/>
          </a:prstGeom>
          <a:noFill/>
          <a:ln w="444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5604867" y="1322413"/>
            <a:ext cx="1999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Таблица </a:t>
            </a:r>
            <a:r>
              <a:rPr lang="en-US" b="1" dirty="0"/>
              <a:t>Excel</a:t>
            </a:r>
            <a:endParaRPr lang="ru-RU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9453488" y="4023935"/>
            <a:ext cx="25363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Генерация сценария разработки в ДМ с использованием пользовательских ключевых слов</a:t>
            </a:r>
          </a:p>
        </p:txBody>
      </p:sp>
      <p:sp>
        <p:nvSpPr>
          <p:cNvPr id="55" name="TextBox 54"/>
          <p:cNvSpPr txBox="1"/>
          <p:nvPr/>
        </p:nvSpPr>
        <p:spPr>
          <a:xfrm rot="16200000">
            <a:off x="3988820" y="2582335"/>
            <a:ext cx="1999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latin typeface="Montserrat" panose="00000500000000000000" pitchFamily="2" charset="-52"/>
              </a:rPr>
              <a:t>Лист бурение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3A5B4D-54AF-4766-AB8F-EDF8511C3E74}"/>
              </a:ext>
            </a:extLst>
          </p:cNvPr>
          <p:cNvSpPr txBox="1"/>
          <p:nvPr/>
        </p:nvSpPr>
        <p:spPr>
          <a:xfrm rot="16200000">
            <a:off x="4008172" y="3748742"/>
            <a:ext cx="1999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latin typeface="Montserrat" panose="00000500000000000000" pitchFamily="2" charset="-52"/>
              </a:rPr>
              <a:t>Лист ГРП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216C5A2-DE59-4C22-9B3B-36C2073F56C0}"/>
              </a:ext>
            </a:extLst>
          </p:cNvPr>
          <p:cNvSpPr txBox="1"/>
          <p:nvPr/>
        </p:nvSpPr>
        <p:spPr>
          <a:xfrm rot="16200000">
            <a:off x="4380833" y="4892077"/>
            <a:ext cx="1234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latin typeface="Montserrat" panose="00000500000000000000" pitchFamily="2" charset="-52"/>
              </a:rPr>
              <a:t>Лист ГРП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BD52A11-A1F1-40C7-ADB5-A34564E29309}"/>
              </a:ext>
            </a:extLst>
          </p:cNvPr>
          <p:cNvSpPr txBox="1"/>
          <p:nvPr/>
        </p:nvSpPr>
        <p:spPr>
          <a:xfrm rot="16200000">
            <a:off x="4380833" y="5979787"/>
            <a:ext cx="1234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latin typeface="Montserrat" panose="00000500000000000000" pitchFamily="2" charset="-52"/>
              </a:rPr>
              <a:t>Лист ГРП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7EFD37-6405-49FE-99D3-A89D3A4989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8896" y="3479273"/>
            <a:ext cx="286702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31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2044986" y="168052"/>
            <a:ext cx="99716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cs typeface="Suisse Int'l Medium" panose="020B0604000000000000" pitchFamily="34" charset="-78"/>
              </a:rPr>
              <a:t>ЗАКЛЮЧЕНИЕ</a:t>
            </a:r>
          </a:p>
        </p:txBody>
      </p:sp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18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685800" y="1102638"/>
            <a:ext cx="4404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Roboto Black" panose="02000000000000000000" pitchFamily="2" charset="0"/>
                <a:ea typeface="Roboto Black" panose="02000000000000000000" pitchFamily="2" charset="0"/>
              </a:rPr>
              <a:t>Без </a:t>
            </a:r>
            <a:r>
              <a:rPr lang="en-US" sz="2000" b="1" dirty="0">
                <a:latin typeface="Roboto Black" panose="02000000000000000000" pitchFamily="2" charset="0"/>
                <a:ea typeface="Roboto Black" panose="02000000000000000000" pitchFamily="2" charset="0"/>
              </a:rPr>
              <a:t>workflow</a:t>
            </a:r>
            <a:endParaRPr lang="ru-RU" sz="2000" b="1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26191" y="1102638"/>
            <a:ext cx="4404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Roboto Black" panose="02000000000000000000" pitchFamily="2" charset="0"/>
                <a:ea typeface="Roboto Black" panose="02000000000000000000" pitchFamily="2" charset="0"/>
              </a:rPr>
              <a:t>С </a:t>
            </a:r>
            <a:r>
              <a:rPr lang="en-US" sz="2000" dirty="0">
                <a:latin typeface="Roboto Black" panose="02000000000000000000" pitchFamily="2" charset="0"/>
                <a:ea typeface="Roboto Black" panose="02000000000000000000" pitchFamily="2" charset="0"/>
              </a:rPr>
              <a:t>workflow</a:t>
            </a:r>
            <a:endParaRPr lang="ru-RU" sz="2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14969" y="1503837"/>
            <a:ext cx="4838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ontserrat" panose="00000500000000000000" pitchFamily="2" charset="-52"/>
                <a:ea typeface="Roboto Black" panose="02000000000000000000" pitchFamily="2" charset="0"/>
              </a:rPr>
              <a:t>Петя автоматизировал рутину и занимается интересными аналитическими задачами и уходит домой вовремя.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4073" y="1596209"/>
            <a:ext cx="4632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latin typeface="Montserrat" panose="00000500000000000000" pitchFamily="2" charset="-52"/>
                <a:ea typeface="Roboto Black" panose="02000000000000000000" pitchFamily="2" charset="0"/>
              </a:rPr>
              <a:t>Толя не сделал </a:t>
            </a:r>
            <a:r>
              <a:rPr lang="en-US" dirty="0">
                <a:latin typeface="Montserrat" panose="00000500000000000000" pitchFamily="2" charset="-52"/>
                <a:ea typeface="Roboto Black" panose="02000000000000000000" pitchFamily="2" charset="0"/>
              </a:rPr>
              <a:t>workflow </a:t>
            </a:r>
            <a:r>
              <a:rPr lang="ru-RU" dirty="0">
                <a:latin typeface="Montserrat" panose="00000500000000000000" pitchFamily="2" charset="-52"/>
                <a:ea typeface="Roboto Black" panose="02000000000000000000" pitchFamily="2" charset="0"/>
              </a:rPr>
              <a:t>и сидит на работе после 5 и обновляет данные по истории добычи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012BED7-469C-4EEF-BF39-F95A960230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0"/>
          <a:stretch/>
        </p:blipFill>
        <p:spPr>
          <a:xfrm>
            <a:off x="1228324" y="2704166"/>
            <a:ext cx="3953276" cy="376864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181A6AE-8062-4D06-9AE0-277511654B4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" t="13071" r="2157" b="9503"/>
          <a:stretch/>
        </p:blipFill>
        <p:spPr>
          <a:xfrm>
            <a:off x="6688531" y="2618974"/>
            <a:ext cx="4879679" cy="395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73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21782" y="752102"/>
            <a:ext cx="5237019" cy="1727345"/>
          </a:xfrm>
        </p:spPr>
        <p:txBody>
          <a:bodyPr/>
          <a:lstStyle/>
          <a:p>
            <a:pPr algn="l"/>
            <a:r>
              <a:rPr lang="ru-RU" sz="4400" spc="-150" dirty="0">
                <a:latin typeface="Arial" panose="020B0604020202020204" pitchFamily="34" charset="0"/>
                <a:cs typeface="Arial" panose="020B0604020202020204" pitchFamily="34" charset="0"/>
              </a:rPr>
              <a:t>СПАСИБО ЗА</a:t>
            </a:r>
            <a:br>
              <a:rPr lang="ru-RU" sz="4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4400" spc="300" dirty="0">
                <a:latin typeface="Arial" panose="020B0604020202020204" pitchFamily="34" charset="0"/>
                <a:cs typeface="Arial" panose="020B0604020202020204" pitchFamily="34" charset="0"/>
              </a:rPr>
              <a:t>ВНИМАНИЕ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F2080-8732-F241-B794-C04EF36FE9FF}" type="slidenum">
              <a:rPr lang="ru-RU" smtClean="0"/>
              <a:t>19</a:t>
            </a:fld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19986" t="-278" r="26903" b="278"/>
          <a:stretch/>
        </p:blipFill>
        <p:spPr>
          <a:xfrm>
            <a:off x="2436935" y="0"/>
            <a:ext cx="7258050" cy="6858000"/>
          </a:xfrm>
          <a:prstGeom prst="parallelogram">
            <a:avLst>
              <a:gd name="adj" fmla="val 44694"/>
            </a:avLst>
          </a:prstGeom>
          <a:ln>
            <a:solidFill>
              <a:srgbClr val="009D4F"/>
            </a:solidFill>
          </a:ln>
        </p:spPr>
      </p:pic>
      <p:sp>
        <p:nvSpPr>
          <p:cNvPr id="8" name="Прямоугольник 7"/>
          <p:cNvSpPr/>
          <p:nvPr/>
        </p:nvSpPr>
        <p:spPr>
          <a:xfrm>
            <a:off x="5924550" y="520359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ru-RU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Файзрахманов Галим</a:t>
            </a:r>
          </a:p>
          <a:p>
            <a:pPr algn="r"/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Ведущий инженер</a:t>
            </a:r>
          </a:p>
          <a:p>
            <a:pPr algn="r"/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Центр моделирования</a:t>
            </a:r>
          </a:p>
          <a:p>
            <a:pPr algn="r"/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+7 926 893-35-93</a:t>
            </a:r>
          </a:p>
          <a:p>
            <a:pPr algn="r"/>
            <a:r>
              <a:rPr 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FayzrakhmanovGG@tatneft.ru</a:t>
            </a:r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5958552" y="248957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ru-RU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Вафин Альберт</a:t>
            </a:r>
          </a:p>
          <a:p>
            <a:pPr algn="r"/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Главный специалист </a:t>
            </a:r>
          </a:p>
          <a:p>
            <a:pPr algn="r"/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 моделированию</a:t>
            </a:r>
          </a:p>
          <a:p>
            <a:pPr algn="r"/>
            <a:r>
              <a:rPr 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+7 927 455-25-95</a:t>
            </a:r>
          </a:p>
          <a:p>
            <a:pPr algn="r"/>
            <a:r>
              <a:rPr 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albert.vafin@rfdyn.ru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3974" y="2009204"/>
            <a:ext cx="3110577" cy="462185"/>
          </a:xfrm>
          <a:prstGeom prst="rect">
            <a:avLst/>
          </a:prstGeom>
          <a:ln>
            <a:solidFill>
              <a:srgbClr val="009D4F"/>
            </a:solidFill>
          </a:ln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5"/>
          <a:srcRect t="6607" b="19225"/>
          <a:stretch/>
        </p:blipFill>
        <p:spPr>
          <a:xfrm>
            <a:off x="9066180" y="4390797"/>
            <a:ext cx="2866164" cy="812800"/>
          </a:xfrm>
          <a:prstGeom prst="rect">
            <a:avLst/>
          </a:prstGeom>
          <a:ln>
            <a:solidFill>
              <a:srgbClr val="009D4F"/>
            </a:solidFill>
          </a:ln>
        </p:spPr>
      </p:pic>
    </p:spTree>
    <p:extLst>
      <p:ext uri="{BB962C8B-B14F-4D97-AF65-F5344CB8AC3E}">
        <p14:creationId xmlns:p14="http://schemas.microsoft.com/office/powerpoint/2010/main" val="1863510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" name="Таблица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280263"/>
              </p:ext>
            </p:extLst>
          </p:nvPr>
        </p:nvGraphicFramePr>
        <p:xfrm>
          <a:off x="4296017" y="1175017"/>
          <a:ext cx="7720590" cy="485193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7720590">
                  <a:extLst>
                    <a:ext uri="{9D8B030D-6E8A-4147-A177-3AD203B41FA5}">
                      <a16:colId xmlns:a16="http://schemas.microsoft.com/office/drawing/2014/main" val="2991638615"/>
                    </a:ext>
                  </a:extLst>
                </a:gridCol>
              </a:tblGrid>
              <a:tr h="411167">
                <a:tc>
                  <a:txBody>
                    <a:bodyPr/>
                    <a:lstStyle/>
                    <a:p>
                      <a:pPr indent="179705"/>
                      <a:r>
                        <a:rPr lang="ru-RU" sz="1800" b="1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Tahoma" panose="020B0604030504040204" pitchFamily="34" charset="0"/>
                        </a:rPr>
                        <a:t>Законы предельной автоматизации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737058"/>
                  </a:ext>
                </a:extLst>
              </a:tr>
              <a:tr h="4440765">
                <a:tc>
                  <a:txBody>
                    <a:bodyPr/>
                    <a:lstStyle/>
                    <a:p>
                      <a:pPr marL="342900" indent="-34290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Tahoma" panose="020B0604030504040204" pitchFamily="34" charset="0"/>
                        </a:rPr>
                        <a:t>То, что </a:t>
                      </a:r>
                      <a:r>
                        <a:rPr lang="ru-RU" sz="1800" b="1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Tahoma" panose="020B0604030504040204" pitchFamily="34" charset="0"/>
                        </a:rPr>
                        <a:t>может быть автоматизировано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Tahoma" panose="020B0604030504040204" pitchFamily="34" charset="0"/>
                        </a:rPr>
                        <a:t>, должно быть автоматизировано.</a:t>
                      </a:r>
                      <a:endParaRPr lang="en-US" sz="180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Tahoma" panose="020B0604030504040204" pitchFamily="34" charset="0"/>
                      </a:endParaRPr>
                    </a:p>
                    <a:p>
                      <a:pPr marL="342900" indent="-34290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endParaRPr lang="ru-RU" sz="180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Tahoma" panose="020B0604030504040204" pitchFamily="34" charset="0"/>
                      </a:endParaRPr>
                    </a:p>
                    <a:p>
                      <a:pPr marL="342900" indent="-34290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Tahoma" panose="020B0604030504040204" pitchFamily="34" charset="0"/>
                        </a:rPr>
                        <a:t>Наиболее распространённое действие должно требовать </a:t>
                      </a:r>
                      <a:r>
                        <a:rPr lang="ru-RU" sz="1800" b="1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Tahoma" panose="020B0604030504040204" pitchFamily="34" charset="0"/>
                        </a:rPr>
                        <a:t>минимального количества усилий 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Tahoma" panose="020B0604030504040204" pitchFamily="34" charset="0"/>
                        </a:rPr>
                        <a:t>со стороны потребителя. В идеале – ни одного</a:t>
                      </a:r>
                      <a:endParaRPr lang="en-US" sz="180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Tahoma" panose="020B0604030504040204" pitchFamily="34" charset="0"/>
                      </a:endParaRPr>
                    </a:p>
                    <a:p>
                      <a:pPr marL="342900" indent="-34290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endParaRPr lang="ru-RU" sz="180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Tahoma" panose="020B0604030504040204" pitchFamily="34" charset="0"/>
                      </a:endParaRPr>
                    </a:p>
                    <a:p>
                      <a:pPr marL="342900" indent="-34290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Tahoma" panose="020B0604030504040204" pitchFamily="34" charset="0"/>
                        </a:rPr>
                        <a:t>Все что требует </a:t>
                      </a:r>
                      <a:r>
                        <a:rPr lang="ru-RU" sz="1800" b="1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Tahoma" panose="020B0604030504040204" pitchFamily="34" charset="0"/>
                        </a:rPr>
                        <a:t>единообразного подхода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Tahoma" panose="020B0604030504040204" pitchFamily="34" charset="0"/>
                        </a:rPr>
                        <a:t>, должно рассматриваться потенциально к автоматизации, лучше всего изначально с момента формирования подхода.</a:t>
                      </a:r>
                    </a:p>
                    <a:p>
                      <a:pPr algn="ctr"/>
                      <a:endParaRPr lang="ru-RU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177448"/>
                  </a:ext>
                </a:extLst>
              </a:tr>
            </a:tbl>
          </a:graphicData>
        </a:graphic>
      </p:graphicFrame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2044986" y="168052"/>
            <a:ext cx="99716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МОТИВАЦИЯ ИСПОЛЬЗОВАНИЯ</a:t>
            </a:r>
          </a:p>
        </p:txBody>
      </p:sp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2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88" y="1696994"/>
            <a:ext cx="3363097" cy="336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58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21782" y="752102"/>
            <a:ext cx="5237019" cy="1727345"/>
          </a:xfrm>
        </p:spPr>
        <p:txBody>
          <a:bodyPr/>
          <a:lstStyle/>
          <a:p>
            <a:pPr algn="l"/>
            <a:r>
              <a:rPr lang="ru-RU" sz="4400" spc="-150" dirty="0">
                <a:latin typeface="Arial" panose="020B0604020202020204" pitchFamily="34" charset="0"/>
                <a:cs typeface="Arial" panose="020B0604020202020204" pitchFamily="34" charset="0"/>
              </a:rPr>
              <a:t>СПАСИБО ЗА</a:t>
            </a:r>
            <a:br>
              <a:rPr lang="ru-RU" sz="4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4400" spc="300" dirty="0">
                <a:latin typeface="Arial" panose="020B0604020202020204" pitchFamily="34" charset="0"/>
                <a:cs typeface="Arial" panose="020B0604020202020204" pitchFamily="34" charset="0"/>
              </a:rPr>
              <a:t>ВНИМАНИЕ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F2080-8732-F241-B794-C04EF36FE9FF}" type="slidenum">
              <a:rPr lang="ru-RU" smtClean="0"/>
              <a:t>20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474352" y="-2984885"/>
            <a:ext cx="10850489" cy="664937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/>
          <a:srcRect l="19986" t="-278" r="26903" b="278"/>
          <a:stretch/>
        </p:blipFill>
        <p:spPr>
          <a:xfrm>
            <a:off x="2436935" y="0"/>
            <a:ext cx="7258050" cy="6858000"/>
          </a:xfrm>
          <a:prstGeom prst="parallelogram">
            <a:avLst>
              <a:gd name="adj" fmla="val 44694"/>
            </a:avLst>
          </a:prstGeom>
          <a:ln>
            <a:solidFill>
              <a:srgbClr val="009D4F"/>
            </a:solidFill>
          </a:ln>
        </p:spPr>
      </p:pic>
      <p:sp>
        <p:nvSpPr>
          <p:cNvPr id="8" name="Прямоугольник 7"/>
          <p:cNvSpPr/>
          <p:nvPr/>
        </p:nvSpPr>
        <p:spPr>
          <a:xfrm>
            <a:off x="5924550" y="520359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ru-RU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Файзрахманов Галим</a:t>
            </a:r>
          </a:p>
          <a:p>
            <a:pPr algn="r"/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Ведущий инженер</a:t>
            </a:r>
          </a:p>
          <a:p>
            <a:pPr algn="r"/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Центр моделирования</a:t>
            </a:r>
          </a:p>
          <a:p>
            <a:pPr algn="r"/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+7 926 893-35-93</a:t>
            </a:r>
          </a:p>
          <a:p>
            <a:pPr algn="r"/>
            <a:r>
              <a:rPr 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FayzrakhmanovGG@tatneft.ru</a:t>
            </a:r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5958552" y="248957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ru-RU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Вафин Альберт</a:t>
            </a:r>
          </a:p>
          <a:p>
            <a:pPr algn="r"/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Главный специалист </a:t>
            </a:r>
          </a:p>
          <a:p>
            <a:pPr algn="r"/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 моделированию</a:t>
            </a:r>
          </a:p>
          <a:p>
            <a:pPr algn="r"/>
            <a:r>
              <a:rPr 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+7 927 455-25-95</a:t>
            </a:r>
          </a:p>
          <a:p>
            <a:pPr algn="r"/>
            <a:r>
              <a:rPr 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albert.vafin@rfdyn.ru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3974" y="2009204"/>
            <a:ext cx="3110577" cy="462185"/>
          </a:xfrm>
          <a:prstGeom prst="rect">
            <a:avLst/>
          </a:prstGeom>
          <a:ln>
            <a:solidFill>
              <a:srgbClr val="009D4F"/>
            </a:solidFill>
          </a:ln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6"/>
          <a:srcRect t="6607" b="19225"/>
          <a:stretch/>
        </p:blipFill>
        <p:spPr>
          <a:xfrm>
            <a:off x="9066180" y="4390797"/>
            <a:ext cx="2866164" cy="812800"/>
          </a:xfrm>
          <a:prstGeom prst="rect">
            <a:avLst/>
          </a:prstGeom>
          <a:ln>
            <a:solidFill>
              <a:srgbClr val="009D4F"/>
            </a:solidFill>
          </a:ln>
        </p:spPr>
      </p:pic>
    </p:spTree>
    <p:extLst>
      <p:ext uri="{BB962C8B-B14F-4D97-AF65-F5344CB8AC3E}">
        <p14:creationId xmlns:p14="http://schemas.microsoft.com/office/powerpoint/2010/main" val="2829328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1835877" y="199021"/>
            <a:ext cx="101539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АТРИБУТИРОВАНИЕ И КАРТИРОВАНИЕ СВОЙСТВ</a:t>
            </a:r>
          </a:p>
        </p:txBody>
      </p:sp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21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911157"/>
              </p:ext>
            </p:extLst>
          </p:nvPr>
        </p:nvGraphicFramePr>
        <p:xfrm>
          <a:off x="314660" y="859975"/>
          <a:ext cx="11525317" cy="67707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460874">
                  <a:extLst>
                    <a:ext uri="{9D8B030D-6E8A-4147-A177-3AD203B41FA5}">
                      <a16:colId xmlns:a16="http://schemas.microsoft.com/office/drawing/2014/main" val="1082460218"/>
                    </a:ext>
                  </a:extLst>
                </a:gridCol>
                <a:gridCol w="10064443">
                  <a:extLst>
                    <a:ext uri="{9D8B030D-6E8A-4147-A177-3AD203B41FA5}">
                      <a16:colId xmlns:a16="http://schemas.microsoft.com/office/drawing/2014/main" val="720959762"/>
                    </a:ext>
                  </a:extLst>
                </a:gridCol>
              </a:tblGrid>
              <a:tr h="338537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Задача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Использование произвольных скважинных данных для </a:t>
                      </a:r>
                      <a:r>
                        <a:rPr lang="ru-RU" sz="1400" kern="1200" dirty="0" err="1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картопостроения</a:t>
                      </a:r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 и аналитики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516200"/>
                  </a:ext>
                </a:extLst>
              </a:tr>
              <a:tr h="338537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Результат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Сокращение времени на аналитику, повышения качества аналитики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69894"/>
                  </a:ext>
                </a:extLst>
              </a:tr>
            </a:tbl>
          </a:graphicData>
        </a:graphic>
      </p:graphicFrame>
      <p:pic>
        <p:nvPicPr>
          <p:cNvPr id="31" name="Рисунок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320" y="2291317"/>
            <a:ext cx="1797131" cy="4330974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5846" y="2290168"/>
            <a:ext cx="1754446" cy="433327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569609" y="1919687"/>
            <a:ext cx="108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Пласт 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009971" y="1919687"/>
            <a:ext cx="108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Пласт 2</a:t>
            </a:r>
          </a:p>
        </p:txBody>
      </p:sp>
    </p:spTree>
    <p:extLst>
      <p:ext uri="{BB962C8B-B14F-4D97-AF65-F5344CB8AC3E}">
        <p14:creationId xmlns:p14="http://schemas.microsoft.com/office/powerpoint/2010/main" val="1607220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575" y="0"/>
            <a:ext cx="442595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083273"/>
            <a:ext cx="9105900" cy="1384601"/>
          </a:xfrm>
        </p:spPr>
        <p:txBody>
          <a:bodyPr>
            <a:noAutofit/>
          </a:bodyPr>
          <a:lstStyle/>
          <a:p>
            <a:pPr algn="r"/>
            <a:r>
              <a:rPr lang="ru-RU" sz="3200" dirty="0">
                <a:solidFill>
                  <a:srgbClr val="009D55"/>
                </a:solidFill>
                <a:latin typeface="Montserrat" pitchFamily="2" charset="-52"/>
                <a:cs typeface="Gotham Pro" panose="02000503040000020004" pitchFamily="2" charset="0"/>
              </a:rPr>
              <a:t>Расширение возможностей по анализу</a:t>
            </a:r>
            <a:r>
              <a:rPr lang="en-US" sz="3200" dirty="0">
                <a:solidFill>
                  <a:schemeClr val="bg1"/>
                </a:solidFill>
                <a:latin typeface="Montserrat" pitchFamily="2" charset="-52"/>
                <a:cs typeface="Gotham Pro" panose="02000503040000020004" pitchFamily="2" charset="0"/>
              </a:rPr>
              <a:t>_</a:t>
            </a:r>
            <a:r>
              <a:rPr lang="ru-RU" sz="3200" dirty="0">
                <a:solidFill>
                  <a:srgbClr val="009D55"/>
                </a:solidFill>
                <a:latin typeface="Montserrat" pitchFamily="2" charset="-52"/>
                <a:cs typeface="Gotham Pro" panose="02000503040000020004" pitchFamily="2" charset="0"/>
              </a:rPr>
              <a:t> разработки и результатов</a:t>
            </a:r>
            <a:r>
              <a:rPr lang="en-US" sz="3200" dirty="0">
                <a:solidFill>
                  <a:schemeClr val="bg1"/>
                </a:solidFill>
                <a:latin typeface="Montserrat" pitchFamily="2" charset="-52"/>
                <a:cs typeface="Gotham Pro" panose="02000503040000020004" pitchFamily="2" charset="0"/>
              </a:rPr>
              <a:t>_</a:t>
            </a:r>
            <a:r>
              <a:rPr lang="en-US" sz="3200" dirty="0">
                <a:solidFill>
                  <a:srgbClr val="009D55"/>
                </a:solidFill>
                <a:latin typeface="Montserrat" pitchFamily="2" charset="-52"/>
                <a:cs typeface="Gotham Pro" panose="02000503040000020004" pitchFamily="2" charset="0"/>
              </a:rPr>
              <a:t>_</a:t>
            </a:r>
            <a:r>
              <a:rPr lang="ru-RU" sz="3200" dirty="0">
                <a:solidFill>
                  <a:srgbClr val="009D55"/>
                </a:solidFill>
                <a:latin typeface="Montserrat" pitchFamily="2" charset="-52"/>
                <a:cs typeface="Gotham Pro" panose="02000503040000020004" pitchFamily="2" charset="0"/>
              </a:rPr>
              <a:t> моделирования с использованием</a:t>
            </a:r>
            <a:r>
              <a:rPr lang="en-US" sz="3200" dirty="0">
                <a:solidFill>
                  <a:schemeClr val="bg1"/>
                </a:solidFill>
                <a:latin typeface="Montserrat" pitchFamily="2" charset="-52"/>
                <a:cs typeface="Gotham Pro" panose="02000503040000020004" pitchFamily="2" charset="0"/>
              </a:rPr>
              <a:t>_</a:t>
            </a:r>
            <a:r>
              <a:rPr lang="en-US" sz="3200" dirty="0">
                <a:solidFill>
                  <a:srgbClr val="009D55"/>
                </a:solidFill>
                <a:latin typeface="Montserrat" pitchFamily="2" charset="-52"/>
                <a:cs typeface="Gotham Pro" panose="02000503040000020004" pitchFamily="2" charset="0"/>
              </a:rPr>
              <a:t>__</a:t>
            </a:r>
            <a:r>
              <a:rPr lang="ru-RU" sz="3200" dirty="0">
                <a:solidFill>
                  <a:srgbClr val="009D55"/>
                </a:solidFill>
                <a:latin typeface="Montserrat" pitchFamily="2" charset="-52"/>
                <a:cs typeface="Gotham Pro" panose="02000503040000020004" pitchFamily="2" charset="0"/>
              </a:rPr>
              <a:t> WORKFLOW в дизайнере моделей</a:t>
            </a:r>
            <a:r>
              <a:rPr lang="en-US" sz="3200" dirty="0">
                <a:solidFill>
                  <a:schemeClr val="bg1"/>
                </a:solidFill>
                <a:latin typeface="Montserrat" pitchFamily="2" charset="-52"/>
                <a:cs typeface="Gotham Pro" panose="02000503040000020004" pitchFamily="2" charset="0"/>
              </a:rPr>
              <a:t>_</a:t>
            </a:r>
            <a:r>
              <a:rPr lang="en-US" sz="3200" dirty="0">
                <a:solidFill>
                  <a:srgbClr val="009D55"/>
                </a:solidFill>
                <a:latin typeface="Montserrat" pitchFamily="2" charset="-52"/>
                <a:cs typeface="Gotham Pro" panose="02000503040000020004" pitchFamily="2" charset="0"/>
              </a:rPr>
              <a:t>___</a:t>
            </a:r>
            <a:endParaRPr lang="ru-RU" sz="3200" dirty="0">
              <a:solidFill>
                <a:srgbClr val="009D55"/>
              </a:solidFill>
              <a:latin typeface="Montserrat" pitchFamily="2" charset="-52"/>
              <a:cs typeface="Gotham Pro" panose="02000503040000020004" pitchFamily="2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465" y="5256677"/>
            <a:ext cx="1798635" cy="820273"/>
          </a:xfrm>
          <a:prstGeom prst="rect">
            <a:avLst/>
          </a:prstGeom>
        </p:spPr>
      </p:pic>
      <p:cxnSp>
        <p:nvCxnSpPr>
          <p:cNvPr id="18" name="Прямая соединительная линия 17"/>
          <p:cNvCxnSpPr/>
          <p:nvPr/>
        </p:nvCxnSpPr>
        <p:spPr>
          <a:xfrm flipH="1">
            <a:off x="4" y="576129"/>
            <a:ext cx="11524339" cy="0"/>
          </a:xfrm>
          <a:prstGeom prst="line">
            <a:avLst/>
          </a:prstGeom>
          <a:ln w="31750">
            <a:solidFill>
              <a:srgbClr val="F03C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 flipH="1">
            <a:off x="2162629" y="2503147"/>
            <a:ext cx="10038897" cy="0"/>
          </a:xfrm>
          <a:prstGeom prst="line">
            <a:avLst/>
          </a:prstGeom>
          <a:ln w="31750">
            <a:solidFill>
              <a:srgbClr val="009D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6691087" y="3933327"/>
            <a:ext cx="5500913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1600" kern="0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Апрель, 2024 год</a:t>
            </a:r>
            <a:endParaRPr lang="en-US" sz="1600" kern="0" cap="all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 l="19986" t="-278" r="9868" b="278"/>
          <a:stretch/>
        </p:blipFill>
        <p:spPr>
          <a:xfrm>
            <a:off x="6377781" y="0"/>
            <a:ext cx="9586118" cy="6858000"/>
          </a:xfrm>
          <a:prstGeom prst="parallelogram">
            <a:avLst>
              <a:gd name="adj" fmla="val 44694"/>
            </a:avLst>
          </a:prstGeom>
          <a:ln>
            <a:solidFill>
              <a:srgbClr val="009D4F"/>
            </a:solidFill>
          </a:ln>
        </p:spPr>
      </p:pic>
      <p:sp>
        <p:nvSpPr>
          <p:cNvPr id="13" name="Прямоугольник 12"/>
          <p:cNvSpPr/>
          <p:nvPr/>
        </p:nvSpPr>
        <p:spPr>
          <a:xfrm>
            <a:off x="281781" y="3046765"/>
            <a:ext cx="26469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Вафин Альберт</a:t>
            </a:r>
          </a:p>
          <a:p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Главный специалист </a:t>
            </a:r>
          </a:p>
          <a:p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 моделированию</a:t>
            </a:r>
          </a:p>
          <a:p>
            <a:r>
              <a:rPr 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+7 927 455-25-95</a:t>
            </a:r>
          </a:p>
          <a:p>
            <a:r>
              <a:rPr 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albert.vafin@rfdyn.ru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2017" y="3487944"/>
            <a:ext cx="3876946" cy="576056"/>
          </a:xfrm>
          <a:prstGeom prst="rect">
            <a:avLst/>
          </a:prstGeom>
          <a:ln>
            <a:noFill/>
          </a:ln>
        </p:spPr>
      </p:pic>
      <p:sp>
        <p:nvSpPr>
          <p:cNvPr id="16" name="Прямоугольник 15"/>
          <p:cNvSpPr/>
          <p:nvPr/>
        </p:nvSpPr>
        <p:spPr>
          <a:xfrm>
            <a:off x="281781" y="5133283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Файзрахманов Галим</a:t>
            </a:r>
          </a:p>
          <a:p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Ведущий инженер</a:t>
            </a:r>
          </a:p>
          <a:p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Центр моделирования</a:t>
            </a:r>
          </a:p>
          <a:p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+7 926 893-35-93</a:t>
            </a:r>
          </a:p>
          <a:p>
            <a:r>
              <a:rPr 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FayzrakhmanovGG@tatneft.ru</a:t>
            </a:r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026" name="Picture 2" descr="https://tatarstan.ru/file/news/1302_n2161400_big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1" t="18341" r="11099" b="37881"/>
          <a:stretch/>
        </p:blipFill>
        <p:spPr bwMode="auto">
          <a:xfrm>
            <a:off x="3291300" y="5390816"/>
            <a:ext cx="2785650" cy="876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294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51279" y="752102"/>
            <a:ext cx="5237019" cy="1727345"/>
          </a:xfrm>
        </p:spPr>
        <p:txBody>
          <a:bodyPr/>
          <a:lstStyle/>
          <a:p>
            <a:pPr algn="l"/>
            <a:r>
              <a:rPr lang="ru-RU" sz="4000" spc="-150" dirty="0">
                <a:latin typeface="Arial" panose="020B0604020202020204" pitchFamily="34" charset="0"/>
                <a:cs typeface="Arial" panose="020B0604020202020204" pitchFamily="34" charset="0"/>
              </a:rPr>
              <a:t>СПАСИБО ЗА</a:t>
            </a:r>
            <a:b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4000" spc="300" dirty="0">
                <a:latin typeface="Arial" panose="020B0604020202020204" pitchFamily="34" charset="0"/>
                <a:cs typeface="Arial" panose="020B0604020202020204" pitchFamily="34" charset="0"/>
              </a:rPr>
              <a:t>ВНИМАНИЕ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F2080-8732-F241-B794-C04EF36FE9FF}" type="slidenum">
              <a:rPr lang="ru-RU" smtClean="0"/>
              <a:t>23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16490" t="-1694" r="31079" b="1694"/>
          <a:stretch/>
        </p:blipFill>
        <p:spPr>
          <a:xfrm>
            <a:off x="2311007" y="0"/>
            <a:ext cx="7295089" cy="6858000"/>
          </a:xfrm>
          <a:prstGeom prst="parallelogram">
            <a:avLst>
              <a:gd name="adj" fmla="val 42208"/>
            </a:avLst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629400" y="-5033604"/>
            <a:ext cx="10850489" cy="6649378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5924550" y="520359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ru-RU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Файзрахманов Галим</a:t>
            </a:r>
          </a:p>
          <a:p>
            <a:pPr algn="r"/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Ведущий инженер</a:t>
            </a:r>
          </a:p>
          <a:p>
            <a:pPr algn="r"/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Центр моделирования</a:t>
            </a:r>
          </a:p>
          <a:p>
            <a:pPr algn="r"/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+7 926 893-35-93</a:t>
            </a:r>
          </a:p>
          <a:p>
            <a:pPr algn="r"/>
            <a:r>
              <a:rPr 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FayzrakhmanovGG@tatneft.ru</a:t>
            </a:r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4737" y="1662562"/>
            <a:ext cx="2466465" cy="81688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5958552" y="248957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ru-RU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Вафин Альберт</a:t>
            </a:r>
          </a:p>
          <a:p>
            <a:pPr algn="r"/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Главный специалист </a:t>
            </a:r>
          </a:p>
          <a:p>
            <a:pPr algn="r"/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 моделированию</a:t>
            </a:r>
          </a:p>
          <a:p>
            <a:pPr algn="r"/>
            <a:r>
              <a:rPr 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+7 927 455-25-95</a:t>
            </a:r>
          </a:p>
          <a:p>
            <a:pPr algn="r"/>
            <a:r>
              <a:rPr 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albert.vafin@rfdyn.ru</a:t>
            </a:r>
          </a:p>
        </p:txBody>
      </p:sp>
      <p:pic>
        <p:nvPicPr>
          <p:cNvPr id="11" name="Picture 6" descr="https://rarus.ru/upload/iblock/8d1/flegmdjumji7azkdf8wsp2pa1pmpj4fe/neftekhimicheskiy_kompleks_tatneft_pr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5" t="23091" r="12356" b="38021"/>
          <a:stretch/>
        </p:blipFill>
        <p:spPr bwMode="auto">
          <a:xfrm>
            <a:off x="9454737" y="4493647"/>
            <a:ext cx="2449959" cy="7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074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2044986" y="168052"/>
            <a:ext cx="99716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ПРОЦЕССЫ ПРИ РАБОТЕ С ГГДМ</a:t>
            </a:r>
          </a:p>
        </p:txBody>
      </p:sp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3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086766E-CC17-4710-9A55-5BBE04180DC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19"/>
          <a:stretch/>
        </p:blipFill>
        <p:spPr>
          <a:xfrm flipH="1">
            <a:off x="4639899" y="719822"/>
            <a:ext cx="7539401" cy="5702628"/>
          </a:xfrm>
          <a:prstGeom prst="rect">
            <a:avLst/>
          </a:prstGeom>
        </p:spPr>
      </p:pic>
      <p:grpSp>
        <p:nvGrpSpPr>
          <p:cNvPr id="12" name="Группа 11"/>
          <p:cNvGrpSpPr/>
          <p:nvPr/>
        </p:nvGrpSpPr>
        <p:grpSpPr>
          <a:xfrm>
            <a:off x="0" y="719822"/>
            <a:ext cx="4691003" cy="5702629"/>
            <a:chOff x="1102303" y="1219069"/>
            <a:chExt cx="4198164" cy="5103508"/>
          </a:xfrm>
        </p:grpSpPr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3086766E-CC17-4710-9A55-5BBE04180D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02303" y="1219069"/>
              <a:ext cx="4152429" cy="5103508"/>
            </a:xfrm>
            <a:prstGeom prst="rect">
              <a:avLst/>
            </a:prstGeom>
          </p:spPr>
        </p:pic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AFA75322-50CA-42C7-882E-DCDA5B3217CD}"/>
                </a:ext>
              </a:extLst>
            </p:cNvPr>
            <p:cNvSpPr txBox="1"/>
            <p:nvPr/>
          </p:nvSpPr>
          <p:spPr>
            <a:xfrm>
              <a:off x="4397339" y="3025265"/>
              <a:ext cx="903128" cy="468250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>
              <a:defPPr>
                <a:defRPr lang="ru-RU"/>
              </a:defPPr>
              <a:lvl1pPr lvl="0" algn="r">
                <a:defRPr b="1">
                  <a:latin typeface="Bahnschrift SemiCondensed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/>
              <a:r>
                <a:rPr lang="ru-RU" sz="2800" b="0" dirty="0">
                  <a:latin typeface="Roboto Black" panose="02000000000000000000" pitchFamily="2" charset="0"/>
                  <a:ea typeface="Roboto Black" panose="02000000000000000000" pitchFamily="2" charset="0"/>
                </a:rPr>
                <a:t>88 %</a:t>
              </a:r>
            </a:p>
          </p:txBody>
        </p:sp>
        <p:sp>
          <p:nvSpPr>
            <p:cNvPr id="15" name="TextBox 18">
              <a:extLst>
                <a:ext uri="{FF2B5EF4-FFF2-40B4-BE49-F238E27FC236}">
                  <a16:creationId xmlns:a16="http://schemas.microsoft.com/office/drawing/2014/main" id="{42258D56-CF8D-40D1-8CA4-B8A21D4E7C99}"/>
                </a:ext>
              </a:extLst>
            </p:cNvPr>
            <p:cNvSpPr txBox="1"/>
            <p:nvPr/>
          </p:nvSpPr>
          <p:spPr>
            <a:xfrm>
              <a:off x="4397339" y="2468050"/>
              <a:ext cx="903128" cy="468250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>
              <a:defPPr>
                <a:defRPr lang="ru-RU"/>
              </a:defPPr>
              <a:lvl1pPr lvl="0" algn="r">
                <a:defRPr b="1">
                  <a:latin typeface="Bahnschrift SemiCondensed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/>
              <a:r>
                <a:rPr lang="ru-RU" sz="2800" b="0" dirty="0">
                  <a:latin typeface="Roboto Black" panose="02000000000000000000" pitchFamily="2" charset="0"/>
                  <a:ea typeface="Roboto Black" panose="02000000000000000000" pitchFamily="2" charset="0"/>
                </a:rPr>
                <a:t>12 %</a:t>
              </a:r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127934" y="3024110"/>
              <a:ext cx="2149217" cy="272687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lvl="0" algn="r"/>
              <a:r>
                <a:rPr lang="ru-RU" sz="1600" b="1" dirty="0">
                  <a:latin typeface="Roboto Light" panose="02000000000000000000" pitchFamily="2" charset="0"/>
                  <a:ea typeface="Roboto Light" panose="02000000000000000000" pitchFamily="2" charset="0"/>
                  <a:cs typeface="Tahoma" panose="020B0604030504040204" pitchFamily="34" charset="0"/>
                </a:rPr>
                <a:t>Сбор и обработка промысловых данных </a:t>
              </a:r>
            </a:p>
            <a:p>
              <a:pPr lvl="0" algn="r"/>
              <a:endParaRPr lang="ru-RU" sz="1600" b="1" dirty="0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endParaRPr>
            </a:p>
            <a:p>
              <a:pPr lvl="0" algn="r"/>
              <a:r>
                <a:rPr lang="ru-RU" sz="1600" b="1" dirty="0">
                  <a:latin typeface="Roboto Light" panose="02000000000000000000" pitchFamily="2" charset="0"/>
                  <a:ea typeface="Roboto Light" panose="02000000000000000000" pitchFamily="2" charset="0"/>
                  <a:cs typeface="Tahoma" panose="020B0604030504040204" pitchFamily="34" charset="0"/>
                </a:rPr>
                <a:t>Верификация разнородной информации</a:t>
              </a:r>
            </a:p>
            <a:p>
              <a:pPr lvl="0" algn="r"/>
              <a:endParaRPr lang="ru-RU" sz="1600" b="1" dirty="0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endParaRPr>
            </a:p>
            <a:p>
              <a:pPr lvl="0" algn="r"/>
              <a:r>
                <a:rPr lang="ru-RU" sz="1600" b="1" dirty="0">
                  <a:latin typeface="Roboto Light" panose="02000000000000000000" pitchFamily="2" charset="0"/>
                  <a:ea typeface="Roboto Light" panose="02000000000000000000" pitchFamily="2" charset="0"/>
                  <a:cs typeface="Tahoma" panose="020B0604030504040204" pitchFamily="34" charset="0"/>
                </a:rPr>
                <a:t>Анализ разработки</a:t>
              </a:r>
            </a:p>
            <a:p>
              <a:pPr lvl="0" algn="r"/>
              <a:endParaRPr lang="ru-RU" sz="1600" b="1" dirty="0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endParaRPr>
            </a:p>
            <a:p>
              <a:pPr lvl="0" algn="r"/>
              <a:r>
                <a:rPr lang="ru-RU" sz="1600" b="1" dirty="0">
                  <a:latin typeface="Roboto Light" panose="02000000000000000000" pitchFamily="2" charset="0"/>
                  <a:ea typeface="Roboto Light" panose="02000000000000000000" pitchFamily="2" charset="0"/>
                  <a:cs typeface="Tahoma" panose="020B0604030504040204" pitchFamily="34" charset="0"/>
                </a:rPr>
                <a:t>Работа со специалистами смежных областей</a:t>
              </a: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127934" y="1756426"/>
              <a:ext cx="2149217" cy="74369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lvl="0" algn="r"/>
              <a:r>
                <a:rPr lang="ru-RU" sz="1600" b="1" dirty="0">
                  <a:latin typeface="Roboto Light" panose="02000000000000000000" pitchFamily="2" charset="0"/>
                  <a:ea typeface="Roboto Light" panose="02000000000000000000" pitchFamily="2" charset="0"/>
                  <a:cs typeface="Tahoma" panose="020B0604030504040204" pitchFamily="34" charset="0"/>
                </a:rPr>
                <a:t>Расчет геолого-гидродинамической модели</a:t>
              </a:r>
            </a:p>
          </p:txBody>
        </p:sp>
      </p:grpSp>
      <p:sp>
        <p:nvSpPr>
          <p:cNvPr id="19" name="Прямоугольник 18"/>
          <p:cNvSpPr/>
          <p:nvPr/>
        </p:nvSpPr>
        <p:spPr>
          <a:xfrm>
            <a:off x="5689026" y="2736764"/>
            <a:ext cx="6229868" cy="3139321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ru-RU" sz="1600" b="1" dirty="0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Данные необходимые для моделирования</a:t>
            </a:r>
          </a:p>
          <a:p>
            <a:pPr lvl="1"/>
            <a:r>
              <a:rPr lang="ru-RU" sz="1400" dirty="0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Свойства геологической и гидродинамической сеток</a:t>
            </a:r>
          </a:p>
          <a:p>
            <a:pPr lvl="2"/>
            <a:r>
              <a:rPr lang="ru-RU" sz="1400" dirty="0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Параметры сетки</a:t>
            </a:r>
          </a:p>
          <a:p>
            <a:pPr lvl="2"/>
            <a:r>
              <a:rPr lang="ru-RU" sz="1400" dirty="0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Кубы свойств</a:t>
            </a:r>
          </a:p>
          <a:p>
            <a:pPr lvl="2"/>
            <a:r>
              <a:rPr lang="ru-RU" sz="1400" dirty="0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Параметры и ограничения расчетов</a:t>
            </a:r>
          </a:p>
          <a:p>
            <a:pPr lvl="1"/>
            <a:r>
              <a:rPr lang="ru-RU" sz="1400" dirty="0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Геолого-промысловая база</a:t>
            </a:r>
          </a:p>
          <a:p>
            <a:pPr lvl="2"/>
            <a:r>
              <a:rPr lang="ru-RU" sz="1400" dirty="0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Траектории скважин</a:t>
            </a:r>
          </a:p>
          <a:p>
            <a:pPr lvl="2"/>
            <a:r>
              <a:rPr lang="ru-RU" sz="1400" dirty="0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События и ГРП</a:t>
            </a:r>
          </a:p>
          <a:p>
            <a:pPr lvl="2"/>
            <a:r>
              <a:rPr lang="ru-RU" sz="1400" dirty="0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Система сбора и перекачки</a:t>
            </a:r>
          </a:p>
          <a:p>
            <a:pPr lvl="2"/>
            <a:r>
              <a:rPr lang="ru-RU" sz="1400" dirty="0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История разработки </a:t>
            </a:r>
          </a:p>
          <a:p>
            <a:pPr lvl="1"/>
            <a:r>
              <a:rPr lang="ru-RU" sz="1400" dirty="0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Промысловые и лабораторные исследования</a:t>
            </a:r>
          </a:p>
          <a:p>
            <a:pPr lvl="2"/>
            <a:r>
              <a:rPr lang="ru-RU" sz="1400" dirty="0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Результаты ГДИС</a:t>
            </a:r>
          </a:p>
          <a:p>
            <a:pPr lvl="2"/>
            <a:r>
              <a:rPr lang="ru-RU" sz="1400" dirty="0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Исследования ОФП, ФЕС,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PVT</a:t>
            </a:r>
          </a:p>
          <a:p>
            <a:pPr lvl="2"/>
            <a:r>
              <a:rPr lang="ru-RU" sz="1400" dirty="0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ГИС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5689026" y="1320261"/>
            <a:ext cx="6215246" cy="70788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ru-RU" sz="2000" b="1" dirty="0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Результаты расчета</a:t>
            </a:r>
          </a:p>
          <a:p>
            <a:pPr lvl="1"/>
            <a:r>
              <a:rPr lang="ru-RU" sz="2000" dirty="0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Рассчитанные кубы и показатели скважин</a:t>
            </a:r>
            <a:endParaRPr lang="ru-RU" dirty="0">
              <a:latin typeface="Roboto Light" panose="02000000000000000000" pitchFamily="2" charset="0"/>
              <a:ea typeface="Roboto Light" panose="02000000000000000000" pitchFamily="2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946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2044986" y="168052"/>
            <a:ext cx="99716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ПРИНЦИПЫ РАБОТЫ С </a:t>
            </a:r>
            <a:r>
              <a:rPr lang="en-US" sz="2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WORKFLOW</a:t>
            </a:r>
            <a:endParaRPr lang="ru-RU" sz="2400" dirty="0">
              <a:latin typeface="Suisse Int'l Medium" panose="020B0604000000000000" pitchFamily="34" charset="-78"/>
              <a:cs typeface="Suisse Int'l Medium" panose="020B0604000000000000" pitchFamily="34" charset="-78"/>
            </a:endParaRPr>
          </a:p>
        </p:txBody>
      </p:sp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4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280181" y="1113521"/>
            <a:ext cx="528695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ru-RU" b="1" dirty="0">
                <a:latin typeface="Montserrat" pitchFamily="2" charset="-52"/>
                <a:ea typeface="Roboto Light" panose="02000000000000000000" pitchFamily="2" charset="0"/>
              </a:rPr>
              <a:t>Эффекты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Универсальность применяемых алгоритмов внутри компании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Тиражирования методик и технологий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Оптимизация рутинных процессов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Более глубокая проработка вопросов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Повышение эффективности принимаемых решений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9613D6B-DF63-4A3A-8F05-96B91F35DB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458" y="5095104"/>
            <a:ext cx="1026927" cy="1026927"/>
          </a:xfrm>
          <a:prstGeom prst="rect">
            <a:avLst/>
          </a:prstGeom>
        </p:spPr>
      </p:pic>
      <p:grpSp>
        <p:nvGrpSpPr>
          <p:cNvPr id="18" name="Группа 17"/>
          <p:cNvGrpSpPr/>
          <p:nvPr/>
        </p:nvGrpSpPr>
        <p:grpSpPr>
          <a:xfrm>
            <a:off x="1812874" y="5231251"/>
            <a:ext cx="214590" cy="759992"/>
            <a:chOff x="4707900" y="1283488"/>
            <a:chExt cx="241082" cy="853815"/>
          </a:xfrm>
        </p:grpSpPr>
        <p:sp>
          <p:nvSpPr>
            <p:cNvPr id="19" name="Прямоугольник 18"/>
            <p:cNvSpPr/>
            <p:nvPr/>
          </p:nvSpPr>
          <p:spPr>
            <a:xfrm>
              <a:off x="4707900" y="1283488"/>
              <a:ext cx="214312" cy="2143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4721970" y="1600230"/>
              <a:ext cx="214312" cy="2143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4721970" y="1922991"/>
              <a:ext cx="214312" cy="2143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23" name="Соединительная линия уступом 22"/>
            <p:cNvCxnSpPr>
              <a:stCxn id="20" idx="3"/>
              <a:endCxn id="22" idx="3"/>
            </p:cNvCxnSpPr>
            <p:nvPr/>
          </p:nvCxnSpPr>
          <p:spPr>
            <a:xfrm>
              <a:off x="4936282" y="1707386"/>
              <a:ext cx="12700" cy="322761"/>
            </a:xfrm>
            <a:prstGeom prst="bentConnector3">
              <a:avLst>
                <a:gd name="adj1" fmla="val 900000"/>
              </a:avLst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Соединительная линия уступом 23"/>
            <p:cNvCxnSpPr/>
            <p:nvPr/>
          </p:nvCxnSpPr>
          <p:spPr>
            <a:xfrm flipH="1">
              <a:off x="4707900" y="1386970"/>
              <a:ext cx="12700" cy="322761"/>
            </a:xfrm>
            <a:prstGeom prst="bentConnector3">
              <a:avLst>
                <a:gd name="adj1" fmla="val 1125000"/>
              </a:avLst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Не равно 24"/>
          <p:cNvSpPr/>
          <p:nvPr/>
        </p:nvSpPr>
        <p:spPr>
          <a:xfrm>
            <a:off x="2263120" y="5250195"/>
            <a:ext cx="736600" cy="622300"/>
          </a:xfrm>
          <a:prstGeom prst="mathNotEqual">
            <a:avLst>
              <a:gd name="adj1" fmla="val 11275"/>
              <a:gd name="adj2" fmla="val 6600000"/>
              <a:gd name="adj3" fmla="val 17882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6176631" y="888398"/>
            <a:ext cx="5677857" cy="5506501"/>
            <a:chOff x="5701344" y="1200240"/>
            <a:chExt cx="5677857" cy="5506501"/>
          </a:xfrm>
        </p:grpSpPr>
        <p:pic>
          <p:nvPicPr>
            <p:cNvPr id="12" name="Рисунок 11"/>
            <p:cNvPicPr>
              <a:picLocks noChangeAspect="1"/>
            </p:cNvPicPr>
            <p:nvPr/>
          </p:nvPicPr>
          <p:blipFill rotWithShape="1">
            <a:blip r:embed="rId7"/>
            <a:srcRect r="38051"/>
            <a:stretch/>
          </p:blipFill>
          <p:spPr>
            <a:xfrm>
              <a:off x="5751401" y="1200240"/>
              <a:ext cx="5627800" cy="5506501"/>
            </a:xfrm>
            <a:prstGeom prst="rect">
              <a:avLst/>
            </a:prstGeom>
          </p:spPr>
        </p:pic>
        <p:sp>
          <p:nvSpPr>
            <p:cNvPr id="13" name="Прямоугольник 12"/>
            <p:cNvSpPr/>
            <p:nvPr/>
          </p:nvSpPr>
          <p:spPr>
            <a:xfrm>
              <a:off x="7000241" y="1586782"/>
              <a:ext cx="1113270" cy="5119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10081665" y="1586782"/>
              <a:ext cx="1113270" cy="5119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6684745" y="1586782"/>
              <a:ext cx="315495" cy="5119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5701344" y="6017312"/>
              <a:ext cx="496256" cy="4165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751173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2044986" y="168052"/>
            <a:ext cx="99716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АРИФМЕТИКА СВОЙСТВ В ВОРКФЛОУ</a:t>
            </a:r>
          </a:p>
        </p:txBody>
      </p:sp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5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686927"/>
              </p:ext>
            </p:extLst>
          </p:nvPr>
        </p:nvGraphicFramePr>
        <p:xfrm>
          <a:off x="314660" y="859975"/>
          <a:ext cx="11525317" cy="67707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456990">
                  <a:extLst>
                    <a:ext uri="{9D8B030D-6E8A-4147-A177-3AD203B41FA5}">
                      <a16:colId xmlns:a16="http://schemas.microsoft.com/office/drawing/2014/main" val="1082460218"/>
                    </a:ext>
                  </a:extLst>
                </a:gridCol>
                <a:gridCol w="10068327">
                  <a:extLst>
                    <a:ext uri="{9D8B030D-6E8A-4147-A177-3AD203B41FA5}">
                      <a16:colId xmlns:a16="http://schemas.microsoft.com/office/drawing/2014/main" val="720959762"/>
                    </a:ext>
                  </a:extLst>
                </a:gridCol>
              </a:tblGrid>
              <a:tr h="338537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Задача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Автоматизация</a:t>
                      </a:r>
                      <a:r>
                        <a:rPr lang="ru-RU" sz="1400" baseline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процесса расчета и задания кубов свойств в ГДМ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516200"/>
                  </a:ext>
                </a:extLst>
              </a:tr>
              <a:tr h="338537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Результат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Повышение эффективности работы,</a:t>
                      </a:r>
                      <a:r>
                        <a:rPr lang="ru-RU" sz="1400" baseline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сокращение количества ошибок, унификация процесса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69894"/>
                  </a:ext>
                </a:extLst>
              </a:tr>
            </a:tbl>
          </a:graphicData>
        </a:graphic>
      </p:graphicFrame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5"/>
          <a:srcRect t="4193" b="74930"/>
          <a:stretch/>
        </p:blipFill>
        <p:spPr>
          <a:xfrm>
            <a:off x="1977901" y="2076931"/>
            <a:ext cx="3154368" cy="9710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6"/>
          <a:srcRect r="23989" b="12650"/>
          <a:stretch/>
        </p:blipFill>
        <p:spPr>
          <a:xfrm>
            <a:off x="1991080" y="3761645"/>
            <a:ext cx="3154368" cy="7576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Прямоугольник 23"/>
          <p:cNvSpPr/>
          <p:nvPr/>
        </p:nvSpPr>
        <p:spPr>
          <a:xfrm>
            <a:off x="315914" y="1730531"/>
            <a:ext cx="36576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Montserrat" pitchFamily="2" charset="-52"/>
                <a:cs typeface="Arial" panose="020B0604020202020204" pitchFamily="34" charset="0"/>
              </a:rPr>
              <a:t>Работа в </a:t>
            </a:r>
            <a:r>
              <a:rPr lang="en-US" sz="1600" dirty="0">
                <a:latin typeface="Montserrat" pitchFamily="2" charset="-52"/>
                <a:cs typeface="Arial" panose="020B0604020202020204" pitchFamily="34" charset="0"/>
              </a:rPr>
              <a:t>DATA-</a:t>
            </a:r>
            <a:r>
              <a:rPr lang="ru-RU" sz="1600" dirty="0">
                <a:latin typeface="Montserrat" pitchFamily="2" charset="-52"/>
                <a:cs typeface="Arial" panose="020B0604020202020204" pitchFamily="34" charset="0"/>
              </a:rPr>
              <a:t>ФАЙЛА это…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65796" y="2239300"/>
            <a:ext cx="15808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b="1" dirty="0"/>
              <a:t>ПЕРЕМЕННЫЕ</a:t>
            </a:r>
          </a:p>
          <a:p>
            <a:pPr algn="r"/>
            <a:r>
              <a:rPr lang="en-US" b="1" dirty="0"/>
              <a:t>DEFINES</a:t>
            </a:r>
            <a:endParaRPr lang="ru-RU" dirty="0"/>
          </a:p>
        </p:txBody>
      </p:sp>
      <p:sp>
        <p:nvSpPr>
          <p:cNvPr id="26" name="Прямоугольник 25"/>
          <p:cNvSpPr/>
          <p:nvPr/>
        </p:nvSpPr>
        <p:spPr>
          <a:xfrm>
            <a:off x="365796" y="3834615"/>
            <a:ext cx="16121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b="1" dirty="0"/>
              <a:t>АРИФМЕТИКА</a:t>
            </a:r>
          </a:p>
          <a:p>
            <a:pPr algn="r"/>
            <a:r>
              <a:rPr lang="ru-RU" b="1" dirty="0"/>
              <a:t>СЕКЦИЯ </a:t>
            </a:r>
            <a:r>
              <a:rPr lang="en-US" b="1" dirty="0"/>
              <a:t>GRID</a:t>
            </a:r>
            <a:endParaRPr lang="ru-RU" dirty="0"/>
          </a:p>
        </p:txBody>
      </p:sp>
      <p:sp>
        <p:nvSpPr>
          <p:cNvPr id="27" name="Прямоугольник 26"/>
          <p:cNvSpPr/>
          <p:nvPr/>
        </p:nvSpPr>
        <p:spPr>
          <a:xfrm>
            <a:off x="2160728" y="4534515"/>
            <a:ext cx="16764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b="1" dirty="0"/>
              <a:t>АРИФМЕТИКА</a:t>
            </a:r>
          </a:p>
          <a:p>
            <a:pPr algn="r"/>
            <a:r>
              <a:rPr lang="ru-RU" b="1" dirty="0"/>
              <a:t>СЕКЦИЯ </a:t>
            </a:r>
            <a:r>
              <a:rPr lang="en-US" b="1" dirty="0"/>
              <a:t>PROPS</a:t>
            </a:r>
            <a:endParaRPr lang="ru-RU" dirty="0"/>
          </a:p>
        </p:txBody>
      </p:sp>
      <p:sp>
        <p:nvSpPr>
          <p:cNvPr id="28" name="Прямоугольник 27"/>
          <p:cNvSpPr/>
          <p:nvPr/>
        </p:nvSpPr>
        <p:spPr>
          <a:xfrm>
            <a:off x="7376295" y="1738376"/>
            <a:ext cx="27039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Montserrat" pitchFamily="2" charset="-52"/>
                <a:cs typeface="Arial" panose="020B0604020202020204" pitchFamily="34" charset="0"/>
              </a:rPr>
              <a:t>МИНУСЫ ПОДХОДА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376294" y="2013430"/>
            <a:ext cx="452797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Сложная и разрозненная структура данных</a:t>
            </a: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Негибкий расчет параметров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Долгая инициализация проекта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Невозможность предварительно оценить статистику по кубам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Трудоемкое сопоставление регионов равновесия с их параметрами равновесия (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EQUIL)</a:t>
            </a:r>
            <a:endParaRPr lang="ru-RU" sz="1600" dirty="0">
              <a:latin typeface="Roboto Light" panose="02000000000000000000" pitchFamily="2" charset="0"/>
              <a:ea typeface="Roboto Light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7376294" y="1767307"/>
            <a:ext cx="4527978" cy="4605115"/>
          </a:xfrm>
          <a:prstGeom prst="rect">
            <a:avLst/>
          </a:prstGeom>
          <a:noFill/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/>
          <p:cNvSpPr/>
          <p:nvPr/>
        </p:nvSpPr>
        <p:spPr>
          <a:xfrm>
            <a:off x="314660" y="1775084"/>
            <a:ext cx="6810040" cy="4605115"/>
          </a:xfrm>
          <a:prstGeom prst="rect">
            <a:avLst/>
          </a:prstGeom>
          <a:noFill/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7"/>
          <a:srcRect r="17313"/>
          <a:stretch/>
        </p:blipFill>
        <p:spPr>
          <a:xfrm>
            <a:off x="1991080" y="5196089"/>
            <a:ext cx="3171825" cy="10079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8"/>
          <a:srcRect r="4922"/>
          <a:stretch/>
        </p:blipFill>
        <p:spPr>
          <a:xfrm>
            <a:off x="3841618" y="2852119"/>
            <a:ext cx="3189178" cy="1010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Прямоугольник 32"/>
          <p:cNvSpPr/>
          <p:nvPr/>
        </p:nvSpPr>
        <p:spPr>
          <a:xfrm>
            <a:off x="2395100" y="3077203"/>
            <a:ext cx="14420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b="1" dirty="0"/>
              <a:t>ИМПОРТ КУБОВ</a:t>
            </a:r>
            <a:endParaRPr lang="ru-RU" dirty="0"/>
          </a:p>
        </p:txBody>
      </p:sp>
      <p:sp>
        <p:nvSpPr>
          <p:cNvPr id="34" name="Прямоугольник 33"/>
          <p:cNvSpPr/>
          <p:nvPr/>
        </p:nvSpPr>
        <p:spPr>
          <a:xfrm>
            <a:off x="-1" y="5413808"/>
            <a:ext cx="19910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b="1" dirty="0"/>
              <a:t>ОБОЗНАЧЕНИЕ РЕГИОНОВ ВНК</a:t>
            </a:r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9"/>
          <a:srcRect r="40926" b="57274"/>
          <a:stretch/>
        </p:blipFill>
        <p:spPr>
          <a:xfrm>
            <a:off x="3837150" y="4307452"/>
            <a:ext cx="3154697" cy="10523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Прямоугольник 34"/>
          <p:cNvSpPr/>
          <p:nvPr/>
        </p:nvSpPr>
        <p:spPr>
          <a:xfrm>
            <a:off x="7376295" y="4864256"/>
            <a:ext cx="3812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Montserrat" pitchFamily="2" charset="-52"/>
                <a:cs typeface="Arial" panose="020B0604020202020204" pitchFamily="34" charset="0"/>
              </a:rPr>
              <a:t>ТОП-3 ТИПИЧНЫХ ОШИБОК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376294" y="5139310"/>
            <a:ext cx="452797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Нехватка/неправильное введение параметров/корреляций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 err="1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Нефизичное</a:t>
            </a: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 распределение свойств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Несогласованность кубов свойств</a:t>
            </a:r>
          </a:p>
        </p:txBody>
      </p:sp>
    </p:spTree>
    <p:extLst>
      <p:ext uri="{BB962C8B-B14F-4D97-AF65-F5344CB8AC3E}">
        <p14:creationId xmlns:p14="http://schemas.microsoft.com/office/powerpoint/2010/main" val="2158039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2038018" y="128432"/>
            <a:ext cx="99716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АРИФМЕТИКА СВОЙСТВ В ВОРКФЛОУ</a:t>
            </a:r>
          </a:p>
        </p:txBody>
      </p:sp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6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617353"/>
              </p:ext>
            </p:extLst>
          </p:nvPr>
        </p:nvGraphicFramePr>
        <p:xfrm>
          <a:off x="314660" y="859975"/>
          <a:ext cx="11525317" cy="67707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466515">
                  <a:extLst>
                    <a:ext uri="{9D8B030D-6E8A-4147-A177-3AD203B41FA5}">
                      <a16:colId xmlns:a16="http://schemas.microsoft.com/office/drawing/2014/main" val="1082460218"/>
                    </a:ext>
                  </a:extLst>
                </a:gridCol>
                <a:gridCol w="10058802">
                  <a:extLst>
                    <a:ext uri="{9D8B030D-6E8A-4147-A177-3AD203B41FA5}">
                      <a16:colId xmlns:a16="http://schemas.microsoft.com/office/drawing/2014/main" val="720959762"/>
                    </a:ext>
                  </a:extLst>
                </a:gridCol>
              </a:tblGrid>
              <a:tr h="338537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Задача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Автоматизация</a:t>
                      </a:r>
                      <a:r>
                        <a:rPr lang="ru-RU" sz="1400" baseline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процесса расчета и задания кубов свойств в ГДМ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516200"/>
                  </a:ext>
                </a:extLst>
              </a:tr>
              <a:tr h="338537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Результат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Сокращение времени на инициализацию модели. Повышение контроля качества входных данных для ГДМ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69894"/>
                  </a:ext>
                </a:extLst>
              </a:tr>
            </a:tbl>
          </a:graphicData>
        </a:graphic>
      </p:graphicFrame>
      <p:sp>
        <p:nvSpPr>
          <p:cNvPr id="24" name="Прямоугольник 23"/>
          <p:cNvSpPr/>
          <p:nvPr/>
        </p:nvSpPr>
        <p:spPr>
          <a:xfrm>
            <a:off x="385037" y="1613888"/>
            <a:ext cx="36576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Montserrat" pitchFamily="2" charset="-52"/>
                <a:cs typeface="Arial" panose="020B0604020202020204" pitchFamily="34" charset="0"/>
              </a:rPr>
              <a:t>Работа с </a:t>
            </a:r>
            <a:r>
              <a:rPr lang="en-US" sz="1600" dirty="0">
                <a:latin typeface="Montserrat" pitchFamily="2" charset="-52"/>
                <a:cs typeface="Arial" panose="020B0604020202020204" pitchFamily="34" charset="0"/>
              </a:rPr>
              <a:t>WORKFLOW</a:t>
            </a:r>
            <a:endParaRPr lang="ru-RU" sz="1600" dirty="0">
              <a:latin typeface="Montserrat" pitchFamily="2" charset="-52"/>
              <a:cs typeface="Arial" panose="020B0604020202020204" pitchFamily="34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4116593" y="2034828"/>
            <a:ext cx="190320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latin typeface="Montserrat" pitchFamily="2" charset="-52"/>
              </a:rPr>
              <a:t>Импорт данных из внешних источников</a:t>
            </a:r>
          </a:p>
        </p:txBody>
      </p:sp>
      <p:sp>
        <p:nvSpPr>
          <p:cNvPr id="31" name="Прямоугольник 30"/>
          <p:cNvSpPr/>
          <p:nvPr/>
        </p:nvSpPr>
        <p:spPr>
          <a:xfrm>
            <a:off x="5969510" y="1613889"/>
            <a:ext cx="5934762" cy="4869374"/>
          </a:xfrm>
          <a:prstGeom prst="rect">
            <a:avLst/>
          </a:prstGeom>
          <a:noFill/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/>
          <p:cNvSpPr/>
          <p:nvPr/>
        </p:nvSpPr>
        <p:spPr>
          <a:xfrm>
            <a:off x="314660" y="1628775"/>
            <a:ext cx="5563626" cy="4852481"/>
          </a:xfrm>
          <a:prstGeom prst="rect">
            <a:avLst/>
          </a:prstGeom>
          <a:noFill/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 rotWithShape="1">
          <a:blip r:embed="rId5"/>
          <a:srcRect b="19652"/>
          <a:stretch/>
        </p:blipFill>
        <p:spPr>
          <a:xfrm>
            <a:off x="405884" y="1937556"/>
            <a:ext cx="3710709" cy="4453720"/>
          </a:xfrm>
          <a:prstGeom prst="rect">
            <a:avLst/>
          </a:prstGeom>
        </p:spPr>
      </p:pic>
      <p:sp>
        <p:nvSpPr>
          <p:cNvPr id="37" name="Полилиния 36"/>
          <p:cNvSpPr/>
          <p:nvPr/>
        </p:nvSpPr>
        <p:spPr>
          <a:xfrm>
            <a:off x="3800147" y="2124269"/>
            <a:ext cx="358140" cy="566733"/>
          </a:xfrm>
          <a:custGeom>
            <a:avLst/>
            <a:gdLst>
              <a:gd name="connsiteX0" fmla="*/ 7620 w 731520"/>
              <a:gd name="connsiteY0" fmla="*/ 716280 h 716280"/>
              <a:gd name="connsiteX1" fmla="*/ 731520 w 731520"/>
              <a:gd name="connsiteY1" fmla="*/ 716280 h 716280"/>
              <a:gd name="connsiteX2" fmla="*/ 731520 w 731520"/>
              <a:gd name="connsiteY2" fmla="*/ 0 h 716280"/>
              <a:gd name="connsiteX3" fmla="*/ 0 w 731520"/>
              <a:gd name="connsiteY3" fmla="*/ 0 h 71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1520" h="716280">
                <a:moveTo>
                  <a:pt x="7620" y="716280"/>
                </a:moveTo>
                <a:lnTo>
                  <a:pt x="731520" y="716280"/>
                </a:lnTo>
                <a:lnTo>
                  <a:pt x="731520" y="0"/>
                </a:lnTo>
                <a:lnTo>
                  <a:pt x="0" y="0"/>
                </a:lnTo>
              </a:path>
            </a:pathLst>
          </a:cu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олилиния 37"/>
          <p:cNvSpPr/>
          <p:nvPr/>
        </p:nvSpPr>
        <p:spPr>
          <a:xfrm>
            <a:off x="3800147" y="2781140"/>
            <a:ext cx="358140" cy="3326610"/>
          </a:xfrm>
          <a:custGeom>
            <a:avLst/>
            <a:gdLst>
              <a:gd name="connsiteX0" fmla="*/ 7620 w 731520"/>
              <a:gd name="connsiteY0" fmla="*/ 716280 h 716280"/>
              <a:gd name="connsiteX1" fmla="*/ 731520 w 731520"/>
              <a:gd name="connsiteY1" fmla="*/ 716280 h 716280"/>
              <a:gd name="connsiteX2" fmla="*/ 731520 w 731520"/>
              <a:gd name="connsiteY2" fmla="*/ 0 h 716280"/>
              <a:gd name="connsiteX3" fmla="*/ 0 w 731520"/>
              <a:gd name="connsiteY3" fmla="*/ 0 h 71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1520" h="716280">
                <a:moveTo>
                  <a:pt x="7620" y="716280"/>
                </a:moveTo>
                <a:lnTo>
                  <a:pt x="731520" y="716280"/>
                </a:lnTo>
                <a:lnTo>
                  <a:pt x="731520" y="0"/>
                </a:lnTo>
                <a:lnTo>
                  <a:pt x="0" y="0"/>
                </a:lnTo>
              </a:path>
            </a:pathLst>
          </a:cu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олилиния 38"/>
          <p:cNvSpPr/>
          <p:nvPr/>
        </p:nvSpPr>
        <p:spPr>
          <a:xfrm>
            <a:off x="3800147" y="6207671"/>
            <a:ext cx="358140" cy="183447"/>
          </a:xfrm>
          <a:custGeom>
            <a:avLst/>
            <a:gdLst>
              <a:gd name="connsiteX0" fmla="*/ 7620 w 731520"/>
              <a:gd name="connsiteY0" fmla="*/ 716280 h 716280"/>
              <a:gd name="connsiteX1" fmla="*/ 731520 w 731520"/>
              <a:gd name="connsiteY1" fmla="*/ 716280 h 716280"/>
              <a:gd name="connsiteX2" fmla="*/ 731520 w 731520"/>
              <a:gd name="connsiteY2" fmla="*/ 0 h 716280"/>
              <a:gd name="connsiteX3" fmla="*/ 0 w 731520"/>
              <a:gd name="connsiteY3" fmla="*/ 0 h 71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1520" h="716280">
                <a:moveTo>
                  <a:pt x="7620" y="716280"/>
                </a:moveTo>
                <a:lnTo>
                  <a:pt x="731520" y="716280"/>
                </a:lnTo>
                <a:lnTo>
                  <a:pt x="731520" y="0"/>
                </a:lnTo>
                <a:lnTo>
                  <a:pt x="0" y="0"/>
                </a:lnTo>
              </a:path>
            </a:pathLst>
          </a:cu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рямоугольник 39"/>
          <p:cNvSpPr/>
          <p:nvPr/>
        </p:nvSpPr>
        <p:spPr>
          <a:xfrm>
            <a:off x="4116593" y="3840073"/>
            <a:ext cx="190320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latin typeface="Montserrat" pitchFamily="2" charset="-52"/>
              </a:rPr>
              <a:t>Арифметика свойств всех секций</a:t>
            </a:r>
          </a:p>
        </p:txBody>
      </p:sp>
      <p:sp>
        <p:nvSpPr>
          <p:cNvPr id="41" name="Прямоугольник 40"/>
          <p:cNvSpPr/>
          <p:nvPr/>
        </p:nvSpPr>
        <p:spPr>
          <a:xfrm>
            <a:off x="4137440" y="6003266"/>
            <a:ext cx="19032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latin typeface="Montserrat" pitchFamily="2" charset="-52"/>
              </a:rPr>
              <a:t>Задание параметров ВНК</a:t>
            </a:r>
          </a:p>
        </p:txBody>
      </p:sp>
      <p:sp>
        <p:nvSpPr>
          <p:cNvPr id="42" name="Прямоугольник 41"/>
          <p:cNvSpPr/>
          <p:nvPr/>
        </p:nvSpPr>
        <p:spPr>
          <a:xfrm>
            <a:off x="6040647" y="4578738"/>
            <a:ext cx="3129370" cy="18011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Гистограмма, </a:t>
            </a:r>
            <a:r>
              <a:rPr lang="ru-RU" dirty="0" err="1">
                <a:solidFill>
                  <a:schemeClr val="tx1"/>
                </a:solidFill>
              </a:rPr>
              <a:t>кроссплот</a:t>
            </a:r>
            <a:r>
              <a:rPr lang="ru-RU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ru-RU" dirty="0">
                <a:solidFill>
                  <a:schemeClr val="tx1"/>
                </a:solidFill>
              </a:rPr>
              <a:t>С косяками</a:t>
            </a:r>
          </a:p>
        </p:txBody>
      </p:sp>
      <p:sp>
        <p:nvSpPr>
          <p:cNvPr id="43" name="Прямоугольник 42"/>
          <p:cNvSpPr/>
          <p:nvPr/>
        </p:nvSpPr>
        <p:spPr>
          <a:xfrm>
            <a:off x="9241155" y="3569374"/>
            <a:ext cx="2598822" cy="281051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Сопоставление ВНК</a:t>
            </a:r>
          </a:p>
        </p:txBody>
      </p:sp>
      <p:sp>
        <p:nvSpPr>
          <p:cNvPr id="44" name="Прямоугольник 43"/>
          <p:cNvSpPr/>
          <p:nvPr/>
        </p:nvSpPr>
        <p:spPr>
          <a:xfrm>
            <a:off x="6040647" y="1690877"/>
            <a:ext cx="3129370" cy="281645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Карта параметра с косяками</a:t>
            </a:r>
          </a:p>
        </p:txBody>
      </p:sp>
      <p:sp>
        <p:nvSpPr>
          <p:cNvPr id="45" name="Прямоугольник 44"/>
          <p:cNvSpPr/>
          <p:nvPr/>
        </p:nvSpPr>
        <p:spPr>
          <a:xfrm>
            <a:off x="9241153" y="1691382"/>
            <a:ext cx="2598823" cy="18011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Гистограмма, </a:t>
            </a:r>
            <a:r>
              <a:rPr lang="ru-RU" dirty="0" err="1">
                <a:solidFill>
                  <a:schemeClr val="tx1"/>
                </a:solidFill>
              </a:rPr>
              <a:t>кроссплот</a:t>
            </a:r>
            <a:r>
              <a:rPr lang="ru-RU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ru-RU" dirty="0">
                <a:solidFill>
                  <a:schemeClr val="tx1"/>
                </a:solidFill>
              </a:rPr>
              <a:t>С косяками</a:t>
            </a:r>
          </a:p>
        </p:txBody>
      </p:sp>
      <p:pic>
        <p:nvPicPr>
          <p:cNvPr id="47" name="Рисунок 46"/>
          <p:cNvPicPr>
            <a:picLocks noChangeAspect="1"/>
          </p:cNvPicPr>
          <p:nvPr/>
        </p:nvPicPr>
        <p:blipFill rotWithShape="1">
          <a:blip r:embed="rId6"/>
          <a:srcRect r="17508"/>
          <a:stretch/>
        </p:blipFill>
        <p:spPr>
          <a:xfrm>
            <a:off x="6056997" y="1716752"/>
            <a:ext cx="3087003" cy="2768609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6336247" y="4133849"/>
            <a:ext cx="2763394" cy="351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9479" y="4578736"/>
            <a:ext cx="3080452" cy="1793609"/>
          </a:xfrm>
          <a:prstGeom prst="rect">
            <a:avLst/>
          </a:prstGeom>
        </p:spPr>
      </p:pic>
      <p:sp>
        <p:nvSpPr>
          <p:cNvPr id="48" name="Прямоугольник 47"/>
          <p:cNvSpPr/>
          <p:nvPr/>
        </p:nvSpPr>
        <p:spPr>
          <a:xfrm>
            <a:off x="6458761" y="4595813"/>
            <a:ext cx="1784285" cy="14692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 50"/>
          <p:cNvSpPr/>
          <p:nvPr/>
        </p:nvSpPr>
        <p:spPr>
          <a:xfrm>
            <a:off x="10233212" y="2222283"/>
            <a:ext cx="863676" cy="74951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1240" y="1683332"/>
            <a:ext cx="2571893" cy="1782669"/>
          </a:xfrm>
          <a:prstGeom prst="rect">
            <a:avLst/>
          </a:prstGeom>
        </p:spPr>
      </p:pic>
      <p:sp>
        <p:nvSpPr>
          <p:cNvPr id="54" name="Прямоугольник 53"/>
          <p:cNvSpPr/>
          <p:nvPr/>
        </p:nvSpPr>
        <p:spPr>
          <a:xfrm>
            <a:off x="10270409" y="2084296"/>
            <a:ext cx="826479" cy="8875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 rotWithShape="1">
          <a:blip r:embed="rId9"/>
          <a:srcRect t="1336"/>
          <a:stretch/>
        </p:blipFill>
        <p:spPr>
          <a:xfrm>
            <a:off x="9261240" y="3591911"/>
            <a:ext cx="2530635" cy="2600085"/>
          </a:xfrm>
          <a:prstGeom prst="rect">
            <a:avLst/>
          </a:prstGeom>
        </p:spPr>
      </p:pic>
      <p:sp>
        <p:nvSpPr>
          <p:cNvPr id="56" name="Прямоугольник 55"/>
          <p:cNvSpPr/>
          <p:nvPr/>
        </p:nvSpPr>
        <p:spPr>
          <a:xfrm>
            <a:off x="9276995" y="5928360"/>
            <a:ext cx="2187406" cy="3040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Прямоугольник 56"/>
          <p:cNvSpPr/>
          <p:nvPr/>
        </p:nvSpPr>
        <p:spPr>
          <a:xfrm>
            <a:off x="9260571" y="5685151"/>
            <a:ext cx="2567660" cy="276999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-52"/>
              </a:rPr>
              <a:t>В кубе задано 80 регионов</a:t>
            </a:r>
          </a:p>
        </p:txBody>
      </p:sp>
      <p:sp>
        <p:nvSpPr>
          <p:cNvPr id="58" name="Прямоугольник 57"/>
          <p:cNvSpPr/>
          <p:nvPr/>
        </p:nvSpPr>
        <p:spPr>
          <a:xfrm>
            <a:off x="9241153" y="6170746"/>
            <a:ext cx="2569847" cy="276999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-52"/>
              </a:rPr>
              <a:t>В таблице 78 (???)</a:t>
            </a:r>
          </a:p>
        </p:txBody>
      </p:sp>
      <p:sp>
        <p:nvSpPr>
          <p:cNvPr id="59" name="Прямоугольник 58"/>
          <p:cNvSpPr/>
          <p:nvPr/>
        </p:nvSpPr>
        <p:spPr>
          <a:xfrm>
            <a:off x="6299050" y="3856849"/>
            <a:ext cx="2842005" cy="276999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-52"/>
              </a:rPr>
              <a:t>KRWR </a:t>
            </a:r>
            <a:r>
              <a:rPr lang="ru-RU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-52"/>
              </a:rPr>
              <a:t>в процентном выражении</a:t>
            </a:r>
          </a:p>
        </p:txBody>
      </p:sp>
      <p:sp>
        <p:nvSpPr>
          <p:cNvPr id="60" name="Прямоугольник 59"/>
          <p:cNvSpPr/>
          <p:nvPr/>
        </p:nvSpPr>
        <p:spPr>
          <a:xfrm>
            <a:off x="6045576" y="4614954"/>
            <a:ext cx="3091533" cy="276999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-52"/>
              </a:rPr>
              <a:t>За пределами распределения </a:t>
            </a:r>
            <a:r>
              <a:rPr lang="ru-RU" sz="1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-52"/>
              </a:rPr>
              <a:t>Кпр</a:t>
            </a:r>
            <a:endParaRPr lang="ru-RU" sz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itchFamily="2" charset="-52"/>
            </a:endParaRPr>
          </a:p>
        </p:txBody>
      </p:sp>
      <p:sp>
        <p:nvSpPr>
          <p:cNvPr id="61" name="Прямоугольник 60"/>
          <p:cNvSpPr/>
          <p:nvPr/>
        </p:nvSpPr>
        <p:spPr>
          <a:xfrm>
            <a:off x="9982201" y="1737791"/>
            <a:ext cx="1846030" cy="276999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-52"/>
              </a:rPr>
              <a:t>Отрицательные </a:t>
            </a:r>
            <a:r>
              <a:rPr lang="ru-RU" sz="1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-52"/>
              </a:rPr>
              <a:t>Кпр</a:t>
            </a:r>
            <a:endParaRPr lang="ru-RU" sz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832098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Прямоугольник 159"/>
          <p:cNvSpPr/>
          <p:nvPr/>
        </p:nvSpPr>
        <p:spPr>
          <a:xfrm>
            <a:off x="3529287" y="3029153"/>
            <a:ext cx="785885" cy="808188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1" name="Прямоугольник 160"/>
          <p:cNvSpPr/>
          <p:nvPr/>
        </p:nvSpPr>
        <p:spPr>
          <a:xfrm>
            <a:off x="3541461" y="4003262"/>
            <a:ext cx="785885" cy="801317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2" name="Прямоугольник 161"/>
          <p:cNvSpPr/>
          <p:nvPr/>
        </p:nvSpPr>
        <p:spPr>
          <a:xfrm>
            <a:off x="3541461" y="4976941"/>
            <a:ext cx="785885" cy="802938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3" name="Прямоугольник 162"/>
          <p:cNvSpPr/>
          <p:nvPr/>
        </p:nvSpPr>
        <p:spPr>
          <a:xfrm>
            <a:off x="3545866" y="5949065"/>
            <a:ext cx="785885" cy="802938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9" name="Прямоугольник 158"/>
          <p:cNvSpPr/>
          <p:nvPr/>
        </p:nvSpPr>
        <p:spPr>
          <a:xfrm>
            <a:off x="3519407" y="2057962"/>
            <a:ext cx="785885" cy="802938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2038018" y="128432"/>
            <a:ext cx="99716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ОБРЕЗАНИЕ И ЭКСПОРТ МОДЕЛИ ДЛЯ РАСЧЕТА</a:t>
            </a:r>
          </a:p>
        </p:txBody>
      </p:sp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7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167320"/>
              </p:ext>
            </p:extLst>
          </p:nvPr>
        </p:nvGraphicFramePr>
        <p:xfrm>
          <a:off x="314660" y="859975"/>
          <a:ext cx="11525317" cy="67707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460874">
                  <a:extLst>
                    <a:ext uri="{9D8B030D-6E8A-4147-A177-3AD203B41FA5}">
                      <a16:colId xmlns:a16="http://schemas.microsoft.com/office/drawing/2014/main" val="1082460218"/>
                    </a:ext>
                  </a:extLst>
                </a:gridCol>
                <a:gridCol w="10064443">
                  <a:extLst>
                    <a:ext uri="{9D8B030D-6E8A-4147-A177-3AD203B41FA5}">
                      <a16:colId xmlns:a16="http://schemas.microsoft.com/office/drawing/2014/main" val="720959762"/>
                    </a:ext>
                  </a:extLst>
                </a:gridCol>
              </a:tblGrid>
              <a:tr h="338537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Задача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Автоматизация</a:t>
                      </a:r>
                      <a:r>
                        <a:rPr lang="ru-RU" sz="1400" baseline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процесса обрезки части ГДМ для расчета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516200"/>
                  </a:ext>
                </a:extLst>
              </a:tr>
              <a:tr h="338537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Результат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Сокращение времени на инициализацию и расчет модели. Повышение контроля качества входных данных для ГДМ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69894"/>
                  </a:ext>
                </a:extLst>
              </a:tr>
            </a:tbl>
          </a:graphicData>
        </a:graphic>
      </p:graphicFrame>
      <p:sp>
        <p:nvSpPr>
          <p:cNvPr id="49" name="Прямоугольник 48"/>
          <p:cNvSpPr/>
          <p:nvPr/>
        </p:nvSpPr>
        <p:spPr>
          <a:xfrm>
            <a:off x="314660" y="2058303"/>
            <a:ext cx="3204755" cy="80259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TextBox 63"/>
          <p:cNvSpPr txBox="1"/>
          <p:nvPr/>
        </p:nvSpPr>
        <p:spPr>
          <a:xfrm>
            <a:off x="336706" y="2100009"/>
            <a:ext cx="26325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Montserrat" pitchFamily="2" charset="-52"/>
              </a:rPr>
              <a:t>Задание многоугольника границ части модели (создание или загрузка)</a:t>
            </a:r>
          </a:p>
        </p:txBody>
      </p:sp>
      <p:sp>
        <p:nvSpPr>
          <p:cNvPr id="71" name="Прямоугольник 70"/>
          <p:cNvSpPr/>
          <p:nvPr/>
        </p:nvSpPr>
        <p:spPr>
          <a:xfrm>
            <a:off x="3053382" y="2018122"/>
            <a:ext cx="43152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1</a:t>
            </a:r>
          </a:p>
        </p:txBody>
      </p:sp>
      <p:sp>
        <p:nvSpPr>
          <p:cNvPr id="73" name="Прямоугольник 72"/>
          <p:cNvSpPr/>
          <p:nvPr/>
        </p:nvSpPr>
        <p:spPr>
          <a:xfrm>
            <a:off x="314660" y="3030783"/>
            <a:ext cx="3204755" cy="80259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TextBox 73"/>
          <p:cNvSpPr txBox="1"/>
          <p:nvPr/>
        </p:nvSpPr>
        <p:spPr>
          <a:xfrm>
            <a:off x="336706" y="3062249"/>
            <a:ext cx="26325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Montserrat" pitchFamily="2" charset="-52"/>
              </a:rPr>
              <a:t>Создание фильтра скважин внутри многоугольника</a:t>
            </a:r>
          </a:p>
        </p:txBody>
      </p:sp>
      <p:sp>
        <p:nvSpPr>
          <p:cNvPr id="75" name="Прямоугольник 74"/>
          <p:cNvSpPr/>
          <p:nvPr/>
        </p:nvSpPr>
        <p:spPr>
          <a:xfrm>
            <a:off x="2978041" y="2990602"/>
            <a:ext cx="58221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2</a:t>
            </a:r>
          </a:p>
        </p:txBody>
      </p:sp>
      <p:sp>
        <p:nvSpPr>
          <p:cNvPr id="55" name="Стрелка вниз 54"/>
          <p:cNvSpPr/>
          <p:nvPr/>
        </p:nvSpPr>
        <p:spPr>
          <a:xfrm>
            <a:off x="311898" y="2830000"/>
            <a:ext cx="185665" cy="248025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Прямоугольник 75"/>
          <p:cNvSpPr/>
          <p:nvPr/>
        </p:nvSpPr>
        <p:spPr>
          <a:xfrm>
            <a:off x="314660" y="4975743"/>
            <a:ext cx="3204755" cy="80259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" name="TextBox 76"/>
          <p:cNvSpPr txBox="1"/>
          <p:nvPr/>
        </p:nvSpPr>
        <p:spPr>
          <a:xfrm>
            <a:off x="336706" y="5003416"/>
            <a:ext cx="26325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Montserrat" pitchFamily="2" charset="-52"/>
              </a:rPr>
              <a:t>Расчет арифметики свойств по введенным изменениям</a:t>
            </a:r>
          </a:p>
        </p:txBody>
      </p:sp>
      <p:sp>
        <p:nvSpPr>
          <p:cNvPr id="78" name="Прямоугольник 77"/>
          <p:cNvSpPr/>
          <p:nvPr/>
        </p:nvSpPr>
        <p:spPr>
          <a:xfrm>
            <a:off x="2962011" y="4935562"/>
            <a:ext cx="61427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4</a:t>
            </a:r>
          </a:p>
        </p:txBody>
      </p:sp>
      <p:sp>
        <p:nvSpPr>
          <p:cNvPr id="79" name="Прямоугольник 78"/>
          <p:cNvSpPr/>
          <p:nvPr/>
        </p:nvSpPr>
        <p:spPr>
          <a:xfrm>
            <a:off x="314660" y="5948222"/>
            <a:ext cx="3204755" cy="80259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TextBox 79"/>
          <p:cNvSpPr txBox="1"/>
          <p:nvPr/>
        </p:nvSpPr>
        <p:spPr>
          <a:xfrm>
            <a:off x="336706" y="6087910"/>
            <a:ext cx="2632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Montserrat" pitchFamily="2" charset="-52"/>
              </a:rPr>
              <a:t>Экспорт ГДМ и дальнейший расчет</a:t>
            </a:r>
          </a:p>
        </p:txBody>
      </p:sp>
      <p:sp>
        <p:nvSpPr>
          <p:cNvPr id="81" name="Прямоугольник 80"/>
          <p:cNvSpPr/>
          <p:nvPr/>
        </p:nvSpPr>
        <p:spPr>
          <a:xfrm>
            <a:off x="2967621" y="5908041"/>
            <a:ext cx="60305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5</a:t>
            </a:r>
          </a:p>
        </p:txBody>
      </p:sp>
      <p:sp>
        <p:nvSpPr>
          <p:cNvPr id="82" name="Прямоугольник 81"/>
          <p:cNvSpPr/>
          <p:nvPr/>
        </p:nvSpPr>
        <p:spPr>
          <a:xfrm>
            <a:off x="314660" y="4003263"/>
            <a:ext cx="3204755" cy="80259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TextBox 82"/>
          <p:cNvSpPr txBox="1"/>
          <p:nvPr/>
        </p:nvSpPr>
        <p:spPr>
          <a:xfrm>
            <a:off x="336706" y="4060962"/>
            <a:ext cx="26325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Montserrat" pitchFamily="2" charset="-52"/>
              </a:rPr>
              <a:t>Расчет арифметики свойств по введенным изменениям</a:t>
            </a:r>
          </a:p>
        </p:txBody>
      </p:sp>
      <p:sp>
        <p:nvSpPr>
          <p:cNvPr id="84" name="Прямоугольник 83"/>
          <p:cNvSpPr/>
          <p:nvPr/>
        </p:nvSpPr>
        <p:spPr>
          <a:xfrm>
            <a:off x="2968423" y="3963082"/>
            <a:ext cx="6014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3</a:t>
            </a:r>
          </a:p>
        </p:txBody>
      </p:sp>
      <p:sp>
        <p:nvSpPr>
          <p:cNvPr id="85" name="Стрелка вниз 84"/>
          <p:cNvSpPr/>
          <p:nvPr/>
        </p:nvSpPr>
        <p:spPr>
          <a:xfrm>
            <a:off x="3191438" y="5733617"/>
            <a:ext cx="185665" cy="248025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6" name="Стрелка вниз 85"/>
          <p:cNvSpPr/>
          <p:nvPr/>
        </p:nvSpPr>
        <p:spPr>
          <a:xfrm>
            <a:off x="2231592" y="4767859"/>
            <a:ext cx="185665" cy="248025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7" name="Стрелка вниз 86"/>
          <p:cNvSpPr/>
          <p:nvPr/>
        </p:nvSpPr>
        <p:spPr>
          <a:xfrm>
            <a:off x="1271745" y="3799294"/>
            <a:ext cx="185665" cy="248025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4" name="Группа 33"/>
          <p:cNvGrpSpPr/>
          <p:nvPr/>
        </p:nvGrpSpPr>
        <p:grpSpPr>
          <a:xfrm>
            <a:off x="3726950" y="3145244"/>
            <a:ext cx="416780" cy="567974"/>
            <a:chOff x="5555456" y="4779142"/>
            <a:chExt cx="416780" cy="567974"/>
          </a:xfrm>
        </p:grpSpPr>
        <p:grpSp>
          <p:nvGrpSpPr>
            <p:cNvPr id="20" name="Группа 19"/>
            <p:cNvGrpSpPr/>
            <p:nvPr/>
          </p:nvGrpSpPr>
          <p:grpSpPr>
            <a:xfrm>
              <a:off x="5555456" y="4889124"/>
              <a:ext cx="297656" cy="457992"/>
              <a:chOff x="5895975" y="4877993"/>
              <a:chExt cx="297656" cy="457992"/>
            </a:xfrm>
          </p:grpSpPr>
          <p:cxnSp>
            <p:nvCxnSpPr>
              <p:cNvPr id="4" name="Прямая соединительная линия 3"/>
              <p:cNvCxnSpPr/>
              <p:nvPr/>
            </p:nvCxnSpPr>
            <p:spPr>
              <a:xfrm>
                <a:off x="6015038" y="4879181"/>
                <a:ext cx="62280" cy="0"/>
              </a:xfrm>
              <a:prstGeom prst="line">
                <a:avLst/>
              </a:prstGeom>
              <a:ln w="444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Прямая соединительная линия 88"/>
              <p:cNvCxnSpPr/>
              <p:nvPr/>
            </p:nvCxnSpPr>
            <p:spPr>
              <a:xfrm>
                <a:off x="5895975" y="5335192"/>
                <a:ext cx="297656" cy="0"/>
              </a:xfrm>
              <a:prstGeom prst="line">
                <a:avLst/>
              </a:prstGeom>
              <a:ln w="444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Прямая соединительная линия 89"/>
              <p:cNvCxnSpPr/>
              <p:nvPr/>
            </p:nvCxnSpPr>
            <p:spPr>
              <a:xfrm flipH="1" flipV="1">
                <a:off x="6041964" y="4878786"/>
                <a:ext cx="124802" cy="457199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Прямая соединительная линия 90"/>
              <p:cNvCxnSpPr/>
              <p:nvPr/>
            </p:nvCxnSpPr>
            <p:spPr>
              <a:xfrm flipH="1">
                <a:off x="5922696" y="4877993"/>
                <a:ext cx="124802" cy="457199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Прямая соединительная линия 91"/>
              <p:cNvCxnSpPr/>
              <p:nvPr/>
            </p:nvCxnSpPr>
            <p:spPr>
              <a:xfrm flipH="1" flipV="1">
                <a:off x="5964315" y="5181600"/>
                <a:ext cx="191917" cy="81646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Прямая соединительная линия 92"/>
              <p:cNvCxnSpPr/>
              <p:nvPr/>
            </p:nvCxnSpPr>
            <p:spPr>
              <a:xfrm flipH="1">
                <a:off x="5982411" y="5035967"/>
                <a:ext cx="119106" cy="50671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Полилиния 32"/>
            <p:cNvSpPr/>
            <p:nvPr/>
          </p:nvSpPr>
          <p:spPr>
            <a:xfrm>
              <a:off x="5750736" y="4779142"/>
              <a:ext cx="221500" cy="232305"/>
            </a:xfrm>
            <a:custGeom>
              <a:avLst/>
              <a:gdLst>
                <a:gd name="connsiteX0" fmla="*/ 0 w 292894"/>
                <a:gd name="connsiteY0" fmla="*/ 0 h 307181"/>
                <a:gd name="connsiteX1" fmla="*/ 292894 w 292894"/>
                <a:gd name="connsiteY1" fmla="*/ 0 h 307181"/>
                <a:gd name="connsiteX2" fmla="*/ 190500 w 292894"/>
                <a:gd name="connsiteY2" fmla="*/ 142875 h 307181"/>
                <a:gd name="connsiteX3" fmla="*/ 188119 w 292894"/>
                <a:gd name="connsiteY3" fmla="*/ 264318 h 307181"/>
                <a:gd name="connsiteX4" fmla="*/ 116681 w 292894"/>
                <a:gd name="connsiteY4" fmla="*/ 307181 h 307181"/>
                <a:gd name="connsiteX5" fmla="*/ 116681 w 292894"/>
                <a:gd name="connsiteY5" fmla="*/ 150018 h 307181"/>
                <a:gd name="connsiteX6" fmla="*/ 0 w 292894"/>
                <a:gd name="connsiteY6" fmla="*/ 0 h 307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2894" h="307181">
                  <a:moveTo>
                    <a:pt x="0" y="0"/>
                  </a:moveTo>
                  <a:lnTo>
                    <a:pt x="292894" y="0"/>
                  </a:lnTo>
                  <a:lnTo>
                    <a:pt x="190500" y="142875"/>
                  </a:lnTo>
                  <a:cubicBezTo>
                    <a:pt x="189706" y="183356"/>
                    <a:pt x="188913" y="223837"/>
                    <a:pt x="188119" y="264318"/>
                  </a:cubicBezTo>
                  <a:lnTo>
                    <a:pt x="116681" y="307181"/>
                  </a:lnTo>
                  <a:lnTo>
                    <a:pt x="116681" y="1500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46" name="Группа 145"/>
          <p:cNvGrpSpPr/>
          <p:nvPr/>
        </p:nvGrpSpPr>
        <p:grpSpPr>
          <a:xfrm>
            <a:off x="3646408" y="5156875"/>
            <a:ext cx="520579" cy="528740"/>
            <a:chOff x="6362700" y="2557866"/>
            <a:chExt cx="2983820" cy="3030593"/>
          </a:xfrm>
        </p:grpSpPr>
        <p:sp>
          <p:nvSpPr>
            <p:cNvPr id="130" name="Прямоугольник 129"/>
            <p:cNvSpPr/>
            <p:nvPr/>
          </p:nvSpPr>
          <p:spPr>
            <a:xfrm>
              <a:off x="6362700" y="3776684"/>
              <a:ext cx="1026426" cy="864644"/>
            </a:xfrm>
            <a:prstGeom prst="rect">
              <a:avLst/>
            </a:prstGeom>
            <a:solidFill>
              <a:srgbClr val="F68C68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1" name="Прямоугольник 130"/>
            <p:cNvSpPr/>
            <p:nvPr/>
          </p:nvSpPr>
          <p:spPr>
            <a:xfrm>
              <a:off x="7392021" y="4657013"/>
              <a:ext cx="951878" cy="905357"/>
            </a:xfrm>
            <a:prstGeom prst="rect">
              <a:avLst/>
            </a:prstGeom>
            <a:solidFill>
              <a:srgbClr val="F68C68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2" name="Прямоугольник 131"/>
            <p:cNvSpPr/>
            <p:nvPr/>
          </p:nvSpPr>
          <p:spPr>
            <a:xfrm>
              <a:off x="8367907" y="4030169"/>
              <a:ext cx="577228" cy="1495907"/>
            </a:xfrm>
            <a:custGeom>
              <a:avLst/>
              <a:gdLst>
                <a:gd name="connsiteX0" fmla="*/ 0 w 951878"/>
                <a:gd name="connsiteY0" fmla="*/ 0 h 905357"/>
                <a:gd name="connsiteX1" fmla="*/ 951878 w 951878"/>
                <a:gd name="connsiteY1" fmla="*/ 0 h 905357"/>
                <a:gd name="connsiteX2" fmla="*/ 951878 w 951878"/>
                <a:gd name="connsiteY2" fmla="*/ 905357 h 905357"/>
                <a:gd name="connsiteX3" fmla="*/ 0 w 951878"/>
                <a:gd name="connsiteY3" fmla="*/ 905357 h 905357"/>
                <a:gd name="connsiteX4" fmla="*/ 0 w 951878"/>
                <a:gd name="connsiteY4" fmla="*/ 0 h 905357"/>
                <a:gd name="connsiteX0" fmla="*/ 0 w 951878"/>
                <a:gd name="connsiteY0" fmla="*/ 571500 h 1476857"/>
                <a:gd name="connsiteX1" fmla="*/ 545478 w 951878"/>
                <a:gd name="connsiteY1" fmla="*/ 0 h 1476857"/>
                <a:gd name="connsiteX2" fmla="*/ 951878 w 951878"/>
                <a:gd name="connsiteY2" fmla="*/ 1476857 h 1476857"/>
                <a:gd name="connsiteX3" fmla="*/ 0 w 951878"/>
                <a:gd name="connsiteY3" fmla="*/ 1476857 h 1476857"/>
                <a:gd name="connsiteX4" fmla="*/ 0 w 951878"/>
                <a:gd name="connsiteY4" fmla="*/ 571500 h 1476857"/>
                <a:gd name="connsiteX0" fmla="*/ 0 w 596278"/>
                <a:gd name="connsiteY0" fmla="*/ 571500 h 1476857"/>
                <a:gd name="connsiteX1" fmla="*/ 545478 w 596278"/>
                <a:gd name="connsiteY1" fmla="*/ 0 h 1476857"/>
                <a:gd name="connsiteX2" fmla="*/ 596278 w 596278"/>
                <a:gd name="connsiteY2" fmla="*/ 810107 h 1476857"/>
                <a:gd name="connsiteX3" fmla="*/ 0 w 596278"/>
                <a:gd name="connsiteY3" fmla="*/ 1476857 h 1476857"/>
                <a:gd name="connsiteX4" fmla="*/ 0 w 596278"/>
                <a:gd name="connsiteY4" fmla="*/ 571500 h 1476857"/>
                <a:gd name="connsiteX0" fmla="*/ 0 w 570878"/>
                <a:gd name="connsiteY0" fmla="*/ 571500 h 1476857"/>
                <a:gd name="connsiteX1" fmla="*/ 545478 w 570878"/>
                <a:gd name="connsiteY1" fmla="*/ 0 h 1476857"/>
                <a:gd name="connsiteX2" fmla="*/ 570878 w 570878"/>
                <a:gd name="connsiteY2" fmla="*/ 873607 h 1476857"/>
                <a:gd name="connsiteX3" fmla="*/ 0 w 570878"/>
                <a:gd name="connsiteY3" fmla="*/ 1476857 h 1476857"/>
                <a:gd name="connsiteX4" fmla="*/ 0 w 570878"/>
                <a:gd name="connsiteY4" fmla="*/ 571500 h 1476857"/>
                <a:gd name="connsiteX0" fmla="*/ 0 w 564528"/>
                <a:gd name="connsiteY0" fmla="*/ 571500 h 1476857"/>
                <a:gd name="connsiteX1" fmla="*/ 545478 w 564528"/>
                <a:gd name="connsiteY1" fmla="*/ 0 h 1476857"/>
                <a:gd name="connsiteX2" fmla="*/ 564528 w 564528"/>
                <a:gd name="connsiteY2" fmla="*/ 899007 h 1476857"/>
                <a:gd name="connsiteX3" fmla="*/ 0 w 564528"/>
                <a:gd name="connsiteY3" fmla="*/ 1476857 h 1476857"/>
                <a:gd name="connsiteX4" fmla="*/ 0 w 564528"/>
                <a:gd name="connsiteY4" fmla="*/ 571500 h 1476857"/>
                <a:gd name="connsiteX0" fmla="*/ 0 w 577228"/>
                <a:gd name="connsiteY0" fmla="*/ 590550 h 1495907"/>
                <a:gd name="connsiteX1" fmla="*/ 577228 w 577228"/>
                <a:gd name="connsiteY1" fmla="*/ 0 h 1495907"/>
                <a:gd name="connsiteX2" fmla="*/ 564528 w 577228"/>
                <a:gd name="connsiteY2" fmla="*/ 918057 h 1495907"/>
                <a:gd name="connsiteX3" fmla="*/ 0 w 577228"/>
                <a:gd name="connsiteY3" fmla="*/ 1495907 h 1495907"/>
                <a:gd name="connsiteX4" fmla="*/ 0 w 577228"/>
                <a:gd name="connsiteY4" fmla="*/ 590550 h 1495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228" h="1495907">
                  <a:moveTo>
                    <a:pt x="0" y="590550"/>
                  </a:moveTo>
                  <a:lnTo>
                    <a:pt x="577228" y="0"/>
                  </a:lnTo>
                  <a:lnTo>
                    <a:pt x="564528" y="918057"/>
                  </a:lnTo>
                  <a:lnTo>
                    <a:pt x="0" y="1495907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F68C68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3" name="Прямоугольник 132"/>
            <p:cNvSpPr/>
            <p:nvPr/>
          </p:nvSpPr>
          <p:spPr>
            <a:xfrm>
              <a:off x="8934217" y="2770258"/>
              <a:ext cx="412128" cy="1216507"/>
            </a:xfrm>
            <a:custGeom>
              <a:avLst/>
              <a:gdLst>
                <a:gd name="connsiteX0" fmla="*/ 0 w 951878"/>
                <a:gd name="connsiteY0" fmla="*/ 0 h 905357"/>
                <a:gd name="connsiteX1" fmla="*/ 951878 w 951878"/>
                <a:gd name="connsiteY1" fmla="*/ 0 h 905357"/>
                <a:gd name="connsiteX2" fmla="*/ 951878 w 951878"/>
                <a:gd name="connsiteY2" fmla="*/ 905357 h 905357"/>
                <a:gd name="connsiteX3" fmla="*/ 0 w 951878"/>
                <a:gd name="connsiteY3" fmla="*/ 905357 h 905357"/>
                <a:gd name="connsiteX4" fmla="*/ 0 w 951878"/>
                <a:gd name="connsiteY4" fmla="*/ 0 h 905357"/>
                <a:gd name="connsiteX0" fmla="*/ 0 w 951878"/>
                <a:gd name="connsiteY0" fmla="*/ 0 h 905357"/>
                <a:gd name="connsiteX1" fmla="*/ 951878 w 951878"/>
                <a:gd name="connsiteY1" fmla="*/ 0 h 905357"/>
                <a:gd name="connsiteX2" fmla="*/ 951878 w 951878"/>
                <a:gd name="connsiteY2" fmla="*/ 905357 h 905357"/>
                <a:gd name="connsiteX3" fmla="*/ 25400 w 951878"/>
                <a:gd name="connsiteY3" fmla="*/ 803757 h 905357"/>
                <a:gd name="connsiteX4" fmla="*/ 0 w 951878"/>
                <a:gd name="connsiteY4" fmla="*/ 0 h 905357"/>
                <a:gd name="connsiteX0" fmla="*/ 0 w 951878"/>
                <a:gd name="connsiteY0" fmla="*/ 0 h 803757"/>
                <a:gd name="connsiteX1" fmla="*/ 951878 w 951878"/>
                <a:gd name="connsiteY1" fmla="*/ 0 h 803757"/>
                <a:gd name="connsiteX2" fmla="*/ 450228 w 951878"/>
                <a:gd name="connsiteY2" fmla="*/ 308457 h 803757"/>
                <a:gd name="connsiteX3" fmla="*/ 25400 w 951878"/>
                <a:gd name="connsiteY3" fmla="*/ 803757 h 803757"/>
                <a:gd name="connsiteX4" fmla="*/ 0 w 951878"/>
                <a:gd name="connsiteY4" fmla="*/ 0 h 803757"/>
                <a:gd name="connsiteX0" fmla="*/ 0 w 450228"/>
                <a:gd name="connsiteY0" fmla="*/ 412750 h 1216507"/>
                <a:gd name="connsiteX1" fmla="*/ 393078 w 450228"/>
                <a:gd name="connsiteY1" fmla="*/ 0 h 1216507"/>
                <a:gd name="connsiteX2" fmla="*/ 450228 w 450228"/>
                <a:gd name="connsiteY2" fmla="*/ 721207 h 1216507"/>
                <a:gd name="connsiteX3" fmla="*/ 25400 w 450228"/>
                <a:gd name="connsiteY3" fmla="*/ 1216507 h 1216507"/>
                <a:gd name="connsiteX4" fmla="*/ 0 w 450228"/>
                <a:gd name="connsiteY4" fmla="*/ 412750 h 1216507"/>
                <a:gd name="connsiteX0" fmla="*/ 0 w 399428"/>
                <a:gd name="connsiteY0" fmla="*/ 412750 h 1216507"/>
                <a:gd name="connsiteX1" fmla="*/ 393078 w 399428"/>
                <a:gd name="connsiteY1" fmla="*/ 0 h 1216507"/>
                <a:gd name="connsiteX2" fmla="*/ 399428 w 399428"/>
                <a:gd name="connsiteY2" fmla="*/ 752957 h 1216507"/>
                <a:gd name="connsiteX3" fmla="*/ 25400 w 399428"/>
                <a:gd name="connsiteY3" fmla="*/ 1216507 h 1216507"/>
                <a:gd name="connsiteX4" fmla="*/ 0 w 399428"/>
                <a:gd name="connsiteY4" fmla="*/ 412750 h 1216507"/>
                <a:gd name="connsiteX0" fmla="*/ 0 w 412128"/>
                <a:gd name="connsiteY0" fmla="*/ 412750 h 1216507"/>
                <a:gd name="connsiteX1" fmla="*/ 393078 w 412128"/>
                <a:gd name="connsiteY1" fmla="*/ 0 h 1216507"/>
                <a:gd name="connsiteX2" fmla="*/ 412128 w 412128"/>
                <a:gd name="connsiteY2" fmla="*/ 797407 h 1216507"/>
                <a:gd name="connsiteX3" fmla="*/ 25400 w 412128"/>
                <a:gd name="connsiteY3" fmla="*/ 1216507 h 1216507"/>
                <a:gd name="connsiteX4" fmla="*/ 0 w 412128"/>
                <a:gd name="connsiteY4" fmla="*/ 412750 h 12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128" h="1216507">
                  <a:moveTo>
                    <a:pt x="0" y="412750"/>
                  </a:moveTo>
                  <a:lnTo>
                    <a:pt x="393078" y="0"/>
                  </a:lnTo>
                  <a:cubicBezTo>
                    <a:pt x="395195" y="250986"/>
                    <a:pt x="410011" y="546421"/>
                    <a:pt x="412128" y="797407"/>
                  </a:cubicBezTo>
                  <a:lnTo>
                    <a:pt x="25400" y="1216507"/>
                  </a:lnTo>
                  <a:lnTo>
                    <a:pt x="0" y="412750"/>
                  </a:lnTo>
                  <a:close/>
                </a:path>
              </a:pathLst>
            </a:custGeom>
            <a:solidFill>
              <a:srgbClr val="F68C68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4" name="Прямоугольник 132"/>
            <p:cNvSpPr/>
            <p:nvPr/>
          </p:nvSpPr>
          <p:spPr>
            <a:xfrm rot="13500000">
              <a:off x="6828712" y="2705086"/>
              <a:ext cx="723746" cy="1508366"/>
            </a:xfrm>
            <a:custGeom>
              <a:avLst/>
              <a:gdLst>
                <a:gd name="connsiteX0" fmla="*/ 0 w 951878"/>
                <a:gd name="connsiteY0" fmla="*/ 0 h 905357"/>
                <a:gd name="connsiteX1" fmla="*/ 951878 w 951878"/>
                <a:gd name="connsiteY1" fmla="*/ 0 h 905357"/>
                <a:gd name="connsiteX2" fmla="*/ 951878 w 951878"/>
                <a:gd name="connsiteY2" fmla="*/ 905357 h 905357"/>
                <a:gd name="connsiteX3" fmla="*/ 0 w 951878"/>
                <a:gd name="connsiteY3" fmla="*/ 905357 h 905357"/>
                <a:gd name="connsiteX4" fmla="*/ 0 w 951878"/>
                <a:gd name="connsiteY4" fmla="*/ 0 h 905357"/>
                <a:gd name="connsiteX0" fmla="*/ 0 w 951878"/>
                <a:gd name="connsiteY0" fmla="*/ 0 h 905357"/>
                <a:gd name="connsiteX1" fmla="*/ 951878 w 951878"/>
                <a:gd name="connsiteY1" fmla="*/ 0 h 905357"/>
                <a:gd name="connsiteX2" fmla="*/ 951878 w 951878"/>
                <a:gd name="connsiteY2" fmla="*/ 905357 h 905357"/>
                <a:gd name="connsiteX3" fmla="*/ 25400 w 951878"/>
                <a:gd name="connsiteY3" fmla="*/ 803757 h 905357"/>
                <a:gd name="connsiteX4" fmla="*/ 0 w 951878"/>
                <a:gd name="connsiteY4" fmla="*/ 0 h 905357"/>
                <a:gd name="connsiteX0" fmla="*/ 0 w 951878"/>
                <a:gd name="connsiteY0" fmla="*/ 0 h 803757"/>
                <a:gd name="connsiteX1" fmla="*/ 951878 w 951878"/>
                <a:gd name="connsiteY1" fmla="*/ 0 h 803757"/>
                <a:gd name="connsiteX2" fmla="*/ 450228 w 951878"/>
                <a:gd name="connsiteY2" fmla="*/ 308457 h 803757"/>
                <a:gd name="connsiteX3" fmla="*/ 25400 w 951878"/>
                <a:gd name="connsiteY3" fmla="*/ 803757 h 803757"/>
                <a:gd name="connsiteX4" fmla="*/ 0 w 951878"/>
                <a:gd name="connsiteY4" fmla="*/ 0 h 803757"/>
                <a:gd name="connsiteX0" fmla="*/ 0 w 450228"/>
                <a:gd name="connsiteY0" fmla="*/ 412750 h 1216507"/>
                <a:gd name="connsiteX1" fmla="*/ 393078 w 450228"/>
                <a:gd name="connsiteY1" fmla="*/ 0 h 1216507"/>
                <a:gd name="connsiteX2" fmla="*/ 450228 w 450228"/>
                <a:gd name="connsiteY2" fmla="*/ 721207 h 1216507"/>
                <a:gd name="connsiteX3" fmla="*/ 25400 w 450228"/>
                <a:gd name="connsiteY3" fmla="*/ 1216507 h 1216507"/>
                <a:gd name="connsiteX4" fmla="*/ 0 w 450228"/>
                <a:gd name="connsiteY4" fmla="*/ 412750 h 1216507"/>
                <a:gd name="connsiteX0" fmla="*/ 0 w 399428"/>
                <a:gd name="connsiteY0" fmla="*/ 412750 h 1216507"/>
                <a:gd name="connsiteX1" fmla="*/ 393078 w 399428"/>
                <a:gd name="connsiteY1" fmla="*/ 0 h 1216507"/>
                <a:gd name="connsiteX2" fmla="*/ 399428 w 399428"/>
                <a:gd name="connsiteY2" fmla="*/ 752957 h 1216507"/>
                <a:gd name="connsiteX3" fmla="*/ 25400 w 399428"/>
                <a:gd name="connsiteY3" fmla="*/ 1216507 h 1216507"/>
                <a:gd name="connsiteX4" fmla="*/ 0 w 399428"/>
                <a:gd name="connsiteY4" fmla="*/ 412750 h 1216507"/>
                <a:gd name="connsiteX0" fmla="*/ 0 w 412128"/>
                <a:gd name="connsiteY0" fmla="*/ 412750 h 1216507"/>
                <a:gd name="connsiteX1" fmla="*/ 393078 w 412128"/>
                <a:gd name="connsiteY1" fmla="*/ 0 h 1216507"/>
                <a:gd name="connsiteX2" fmla="*/ 412128 w 412128"/>
                <a:gd name="connsiteY2" fmla="*/ 797407 h 1216507"/>
                <a:gd name="connsiteX3" fmla="*/ 25400 w 412128"/>
                <a:gd name="connsiteY3" fmla="*/ 1216507 h 1216507"/>
                <a:gd name="connsiteX4" fmla="*/ 0 w 412128"/>
                <a:gd name="connsiteY4" fmla="*/ 412750 h 1216507"/>
                <a:gd name="connsiteX0" fmla="*/ 306410 w 718538"/>
                <a:gd name="connsiteY0" fmla="*/ 412750 h 1508366"/>
                <a:gd name="connsiteX1" fmla="*/ 699488 w 718538"/>
                <a:gd name="connsiteY1" fmla="*/ 0 h 1508366"/>
                <a:gd name="connsiteX2" fmla="*/ 718538 w 718538"/>
                <a:gd name="connsiteY2" fmla="*/ 797407 h 1508366"/>
                <a:gd name="connsiteX3" fmla="*/ 0 w 718538"/>
                <a:gd name="connsiteY3" fmla="*/ 1508366 h 1508366"/>
                <a:gd name="connsiteX4" fmla="*/ 306410 w 718538"/>
                <a:gd name="connsiteY4" fmla="*/ 412750 h 1508366"/>
                <a:gd name="connsiteX0" fmla="*/ 1 w 753285"/>
                <a:gd name="connsiteY0" fmla="*/ 686648 h 1508366"/>
                <a:gd name="connsiteX1" fmla="*/ 734235 w 753285"/>
                <a:gd name="connsiteY1" fmla="*/ 0 h 1508366"/>
                <a:gd name="connsiteX2" fmla="*/ 753285 w 753285"/>
                <a:gd name="connsiteY2" fmla="*/ 797407 h 1508366"/>
                <a:gd name="connsiteX3" fmla="*/ 34747 w 753285"/>
                <a:gd name="connsiteY3" fmla="*/ 1508366 h 1508366"/>
                <a:gd name="connsiteX4" fmla="*/ 1 w 753285"/>
                <a:gd name="connsiteY4" fmla="*/ 686648 h 1508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285" h="1508366">
                  <a:moveTo>
                    <a:pt x="1" y="686648"/>
                  </a:moveTo>
                  <a:lnTo>
                    <a:pt x="734235" y="0"/>
                  </a:lnTo>
                  <a:cubicBezTo>
                    <a:pt x="736352" y="250986"/>
                    <a:pt x="751168" y="546421"/>
                    <a:pt x="753285" y="797407"/>
                  </a:cubicBezTo>
                  <a:lnTo>
                    <a:pt x="34747" y="1508366"/>
                  </a:lnTo>
                  <a:lnTo>
                    <a:pt x="1" y="686648"/>
                  </a:lnTo>
                  <a:close/>
                </a:path>
              </a:pathLst>
            </a:custGeom>
            <a:solidFill>
              <a:srgbClr val="F68C68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5" name="Прямоугольник 132"/>
            <p:cNvSpPr/>
            <p:nvPr/>
          </p:nvSpPr>
          <p:spPr>
            <a:xfrm rot="13500000">
              <a:off x="8320855" y="2263216"/>
              <a:ext cx="706907" cy="1296208"/>
            </a:xfrm>
            <a:custGeom>
              <a:avLst/>
              <a:gdLst>
                <a:gd name="connsiteX0" fmla="*/ 0 w 951878"/>
                <a:gd name="connsiteY0" fmla="*/ 0 h 905357"/>
                <a:gd name="connsiteX1" fmla="*/ 951878 w 951878"/>
                <a:gd name="connsiteY1" fmla="*/ 0 h 905357"/>
                <a:gd name="connsiteX2" fmla="*/ 951878 w 951878"/>
                <a:gd name="connsiteY2" fmla="*/ 905357 h 905357"/>
                <a:gd name="connsiteX3" fmla="*/ 0 w 951878"/>
                <a:gd name="connsiteY3" fmla="*/ 905357 h 905357"/>
                <a:gd name="connsiteX4" fmla="*/ 0 w 951878"/>
                <a:gd name="connsiteY4" fmla="*/ 0 h 905357"/>
                <a:gd name="connsiteX0" fmla="*/ 0 w 951878"/>
                <a:gd name="connsiteY0" fmla="*/ 0 h 905357"/>
                <a:gd name="connsiteX1" fmla="*/ 951878 w 951878"/>
                <a:gd name="connsiteY1" fmla="*/ 0 h 905357"/>
                <a:gd name="connsiteX2" fmla="*/ 951878 w 951878"/>
                <a:gd name="connsiteY2" fmla="*/ 905357 h 905357"/>
                <a:gd name="connsiteX3" fmla="*/ 25400 w 951878"/>
                <a:gd name="connsiteY3" fmla="*/ 803757 h 905357"/>
                <a:gd name="connsiteX4" fmla="*/ 0 w 951878"/>
                <a:gd name="connsiteY4" fmla="*/ 0 h 905357"/>
                <a:gd name="connsiteX0" fmla="*/ 0 w 951878"/>
                <a:gd name="connsiteY0" fmla="*/ 0 h 803757"/>
                <a:gd name="connsiteX1" fmla="*/ 951878 w 951878"/>
                <a:gd name="connsiteY1" fmla="*/ 0 h 803757"/>
                <a:gd name="connsiteX2" fmla="*/ 450228 w 951878"/>
                <a:gd name="connsiteY2" fmla="*/ 308457 h 803757"/>
                <a:gd name="connsiteX3" fmla="*/ 25400 w 951878"/>
                <a:gd name="connsiteY3" fmla="*/ 803757 h 803757"/>
                <a:gd name="connsiteX4" fmla="*/ 0 w 951878"/>
                <a:gd name="connsiteY4" fmla="*/ 0 h 803757"/>
                <a:gd name="connsiteX0" fmla="*/ 0 w 450228"/>
                <a:gd name="connsiteY0" fmla="*/ 412750 h 1216507"/>
                <a:gd name="connsiteX1" fmla="*/ 393078 w 450228"/>
                <a:gd name="connsiteY1" fmla="*/ 0 h 1216507"/>
                <a:gd name="connsiteX2" fmla="*/ 450228 w 450228"/>
                <a:gd name="connsiteY2" fmla="*/ 721207 h 1216507"/>
                <a:gd name="connsiteX3" fmla="*/ 25400 w 450228"/>
                <a:gd name="connsiteY3" fmla="*/ 1216507 h 1216507"/>
                <a:gd name="connsiteX4" fmla="*/ 0 w 450228"/>
                <a:gd name="connsiteY4" fmla="*/ 412750 h 1216507"/>
                <a:gd name="connsiteX0" fmla="*/ 0 w 399428"/>
                <a:gd name="connsiteY0" fmla="*/ 412750 h 1216507"/>
                <a:gd name="connsiteX1" fmla="*/ 393078 w 399428"/>
                <a:gd name="connsiteY1" fmla="*/ 0 h 1216507"/>
                <a:gd name="connsiteX2" fmla="*/ 399428 w 399428"/>
                <a:gd name="connsiteY2" fmla="*/ 752957 h 1216507"/>
                <a:gd name="connsiteX3" fmla="*/ 25400 w 399428"/>
                <a:gd name="connsiteY3" fmla="*/ 1216507 h 1216507"/>
                <a:gd name="connsiteX4" fmla="*/ 0 w 399428"/>
                <a:gd name="connsiteY4" fmla="*/ 412750 h 1216507"/>
                <a:gd name="connsiteX0" fmla="*/ 0 w 412128"/>
                <a:gd name="connsiteY0" fmla="*/ 412750 h 1216507"/>
                <a:gd name="connsiteX1" fmla="*/ 393078 w 412128"/>
                <a:gd name="connsiteY1" fmla="*/ 0 h 1216507"/>
                <a:gd name="connsiteX2" fmla="*/ 412128 w 412128"/>
                <a:gd name="connsiteY2" fmla="*/ 797407 h 1216507"/>
                <a:gd name="connsiteX3" fmla="*/ 25400 w 412128"/>
                <a:gd name="connsiteY3" fmla="*/ 1216507 h 1216507"/>
                <a:gd name="connsiteX4" fmla="*/ 0 w 412128"/>
                <a:gd name="connsiteY4" fmla="*/ 412750 h 1216507"/>
                <a:gd name="connsiteX0" fmla="*/ 306410 w 718538"/>
                <a:gd name="connsiteY0" fmla="*/ 412750 h 1508366"/>
                <a:gd name="connsiteX1" fmla="*/ 699488 w 718538"/>
                <a:gd name="connsiteY1" fmla="*/ 0 h 1508366"/>
                <a:gd name="connsiteX2" fmla="*/ 718538 w 718538"/>
                <a:gd name="connsiteY2" fmla="*/ 797407 h 1508366"/>
                <a:gd name="connsiteX3" fmla="*/ 0 w 718538"/>
                <a:gd name="connsiteY3" fmla="*/ 1508366 h 1508366"/>
                <a:gd name="connsiteX4" fmla="*/ 306410 w 718538"/>
                <a:gd name="connsiteY4" fmla="*/ 412750 h 1508366"/>
                <a:gd name="connsiteX0" fmla="*/ 1 w 753285"/>
                <a:gd name="connsiteY0" fmla="*/ 686648 h 1508366"/>
                <a:gd name="connsiteX1" fmla="*/ 734235 w 753285"/>
                <a:gd name="connsiteY1" fmla="*/ 0 h 1508366"/>
                <a:gd name="connsiteX2" fmla="*/ 753285 w 753285"/>
                <a:gd name="connsiteY2" fmla="*/ 797407 h 1508366"/>
                <a:gd name="connsiteX3" fmla="*/ 34747 w 753285"/>
                <a:gd name="connsiteY3" fmla="*/ 1508366 h 1508366"/>
                <a:gd name="connsiteX4" fmla="*/ 1 w 753285"/>
                <a:gd name="connsiteY4" fmla="*/ 686648 h 1508366"/>
                <a:gd name="connsiteX0" fmla="*/ 0 w 753284"/>
                <a:gd name="connsiteY0" fmla="*/ 474490 h 1296208"/>
                <a:gd name="connsiteX1" fmla="*/ 730729 w 753284"/>
                <a:gd name="connsiteY1" fmla="*/ 0 h 1296208"/>
                <a:gd name="connsiteX2" fmla="*/ 753284 w 753284"/>
                <a:gd name="connsiteY2" fmla="*/ 585249 h 1296208"/>
                <a:gd name="connsiteX3" fmla="*/ 34746 w 753284"/>
                <a:gd name="connsiteY3" fmla="*/ 1296208 h 1296208"/>
                <a:gd name="connsiteX4" fmla="*/ 0 w 753284"/>
                <a:gd name="connsiteY4" fmla="*/ 474490 h 1296208"/>
                <a:gd name="connsiteX0" fmla="*/ 1 w 725246"/>
                <a:gd name="connsiteY0" fmla="*/ 690016 h 1296208"/>
                <a:gd name="connsiteX1" fmla="*/ 702691 w 725246"/>
                <a:gd name="connsiteY1" fmla="*/ 0 h 1296208"/>
                <a:gd name="connsiteX2" fmla="*/ 725246 w 725246"/>
                <a:gd name="connsiteY2" fmla="*/ 585249 h 1296208"/>
                <a:gd name="connsiteX3" fmla="*/ 6708 w 725246"/>
                <a:gd name="connsiteY3" fmla="*/ 1296208 h 1296208"/>
                <a:gd name="connsiteX4" fmla="*/ 1 w 725246"/>
                <a:gd name="connsiteY4" fmla="*/ 690016 h 1296208"/>
                <a:gd name="connsiteX0" fmla="*/ 0 w 735759"/>
                <a:gd name="connsiteY0" fmla="*/ 659707 h 1296208"/>
                <a:gd name="connsiteX1" fmla="*/ 713204 w 735759"/>
                <a:gd name="connsiteY1" fmla="*/ 0 h 1296208"/>
                <a:gd name="connsiteX2" fmla="*/ 735759 w 735759"/>
                <a:gd name="connsiteY2" fmla="*/ 585249 h 1296208"/>
                <a:gd name="connsiteX3" fmla="*/ 17221 w 735759"/>
                <a:gd name="connsiteY3" fmla="*/ 1296208 h 1296208"/>
                <a:gd name="connsiteX4" fmla="*/ 0 w 735759"/>
                <a:gd name="connsiteY4" fmla="*/ 659707 h 129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759" h="1296208">
                  <a:moveTo>
                    <a:pt x="0" y="659707"/>
                  </a:moveTo>
                  <a:lnTo>
                    <a:pt x="713204" y="0"/>
                  </a:lnTo>
                  <a:cubicBezTo>
                    <a:pt x="715321" y="250986"/>
                    <a:pt x="733642" y="334263"/>
                    <a:pt x="735759" y="585249"/>
                  </a:cubicBezTo>
                  <a:lnTo>
                    <a:pt x="17221" y="1296208"/>
                  </a:lnTo>
                  <a:cubicBezTo>
                    <a:pt x="14985" y="1094144"/>
                    <a:pt x="2236" y="861771"/>
                    <a:pt x="0" y="659707"/>
                  </a:cubicBezTo>
                  <a:close/>
                </a:path>
              </a:pathLst>
            </a:custGeom>
            <a:solidFill>
              <a:srgbClr val="F68C68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0" name="Прямоугольник 132"/>
            <p:cNvSpPr/>
            <p:nvPr/>
          </p:nvSpPr>
          <p:spPr>
            <a:xfrm rot="13500000">
              <a:off x="7324159" y="2267383"/>
              <a:ext cx="706907" cy="1296208"/>
            </a:xfrm>
            <a:custGeom>
              <a:avLst/>
              <a:gdLst>
                <a:gd name="connsiteX0" fmla="*/ 0 w 951878"/>
                <a:gd name="connsiteY0" fmla="*/ 0 h 905357"/>
                <a:gd name="connsiteX1" fmla="*/ 951878 w 951878"/>
                <a:gd name="connsiteY1" fmla="*/ 0 h 905357"/>
                <a:gd name="connsiteX2" fmla="*/ 951878 w 951878"/>
                <a:gd name="connsiteY2" fmla="*/ 905357 h 905357"/>
                <a:gd name="connsiteX3" fmla="*/ 0 w 951878"/>
                <a:gd name="connsiteY3" fmla="*/ 905357 h 905357"/>
                <a:gd name="connsiteX4" fmla="*/ 0 w 951878"/>
                <a:gd name="connsiteY4" fmla="*/ 0 h 905357"/>
                <a:gd name="connsiteX0" fmla="*/ 0 w 951878"/>
                <a:gd name="connsiteY0" fmla="*/ 0 h 905357"/>
                <a:gd name="connsiteX1" fmla="*/ 951878 w 951878"/>
                <a:gd name="connsiteY1" fmla="*/ 0 h 905357"/>
                <a:gd name="connsiteX2" fmla="*/ 951878 w 951878"/>
                <a:gd name="connsiteY2" fmla="*/ 905357 h 905357"/>
                <a:gd name="connsiteX3" fmla="*/ 25400 w 951878"/>
                <a:gd name="connsiteY3" fmla="*/ 803757 h 905357"/>
                <a:gd name="connsiteX4" fmla="*/ 0 w 951878"/>
                <a:gd name="connsiteY4" fmla="*/ 0 h 905357"/>
                <a:gd name="connsiteX0" fmla="*/ 0 w 951878"/>
                <a:gd name="connsiteY0" fmla="*/ 0 h 803757"/>
                <a:gd name="connsiteX1" fmla="*/ 951878 w 951878"/>
                <a:gd name="connsiteY1" fmla="*/ 0 h 803757"/>
                <a:gd name="connsiteX2" fmla="*/ 450228 w 951878"/>
                <a:gd name="connsiteY2" fmla="*/ 308457 h 803757"/>
                <a:gd name="connsiteX3" fmla="*/ 25400 w 951878"/>
                <a:gd name="connsiteY3" fmla="*/ 803757 h 803757"/>
                <a:gd name="connsiteX4" fmla="*/ 0 w 951878"/>
                <a:gd name="connsiteY4" fmla="*/ 0 h 803757"/>
                <a:gd name="connsiteX0" fmla="*/ 0 w 450228"/>
                <a:gd name="connsiteY0" fmla="*/ 412750 h 1216507"/>
                <a:gd name="connsiteX1" fmla="*/ 393078 w 450228"/>
                <a:gd name="connsiteY1" fmla="*/ 0 h 1216507"/>
                <a:gd name="connsiteX2" fmla="*/ 450228 w 450228"/>
                <a:gd name="connsiteY2" fmla="*/ 721207 h 1216507"/>
                <a:gd name="connsiteX3" fmla="*/ 25400 w 450228"/>
                <a:gd name="connsiteY3" fmla="*/ 1216507 h 1216507"/>
                <a:gd name="connsiteX4" fmla="*/ 0 w 450228"/>
                <a:gd name="connsiteY4" fmla="*/ 412750 h 1216507"/>
                <a:gd name="connsiteX0" fmla="*/ 0 w 399428"/>
                <a:gd name="connsiteY0" fmla="*/ 412750 h 1216507"/>
                <a:gd name="connsiteX1" fmla="*/ 393078 w 399428"/>
                <a:gd name="connsiteY1" fmla="*/ 0 h 1216507"/>
                <a:gd name="connsiteX2" fmla="*/ 399428 w 399428"/>
                <a:gd name="connsiteY2" fmla="*/ 752957 h 1216507"/>
                <a:gd name="connsiteX3" fmla="*/ 25400 w 399428"/>
                <a:gd name="connsiteY3" fmla="*/ 1216507 h 1216507"/>
                <a:gd name="connsiteX4" fmla="*/ 0 w 399428"/>
                <a:gd name="connsiteY4" fmla="*/ 412750 h 1216507"/>
                <a:gd name="connsiteX0" fmla="*/ 0 w 412128"/>
                <a:gd name="connsiteY0" fmla="*/ 412750 h 1216507"/>
                <a:gd name="connsiteX1" fmla="*/ 393078 w 412128"/>
                <a:gd name="connsiteY1" fmla="*/ 0 h 1216507"/>
                <a:gd name="connsiteX2" fmla="*/ 412128 w 412128"/>
                <a:gd name="connsiteY2" fmla="*/ 797407 h 1216507"/>
                <a:gd name="connsiteX3" fmla="*/ 25400 w 412128"/>
                <a:gd name="connsiteY3" fmla="*/ 1216507 h 1216507"/>
                <a:gd name="connsiteX4" fmla="*/ 0 w 412128"/>
                <a:gd name="connsiteY4" fmla="*/ 412750 h 1216507"/>
                <a:gd name="connsiteX0" fmla="*/ 306410 w 718538"/>
                <a:gd name="connsiteY0" fmla="*/ 412750 h 1508366"/>
                <a:gd name="connsiteX1" fmla="*/ 699488 w 718538"/>
                <a:gd name="connsiteY1" fmla="*/ 0 h 1508366"/>
                <a:gd name="connsiteX2" fmla="*/ 718538 w 718538"/>
                <a:gd name="connsiteY2" fmla="*/ 797407 h 1508366"/>
                <a:gd name="connsiteX3" fmla="*/ 0 w 718538"/>
                <a:gd name="connsiteY3" fmla="*/ 1508366 h 1508366"/>
                <a:gd name="connsiteX4" fmla="*/ 306410 w 718538"/>
                <a:gd name="connsiteY4" fmla="*/ 412750 h 1508366"/>
                <a:gd name="connsiteX0" fmla="*/ 1 w 753285"/>
                <a:gd name="connsiteY0" fmla="*/ 686648 h 1508366"/>
                <a:gd name="connsiteX1" fmla="*/ 734235 w 753285"/>
                <a:gd name="connsiteY1" fmla="*/ 0 h 1508366"/>
                <a:gd name="connsiteX2" fmla="*/ 753285 w 753285"/>
                <a:gd name="connsiteY2" fmla="*/ 797407 h 1508366"/>
                <a:gd name="connsiteX3" fmla="*/ 34747 w 753285"/>
                <a:gd name="connsiteY3" fmla="*/ 1508366 h 1508366"/>
                <a:gd name="connsiteX4" fmla="*/ 1 w 753285"/>
                <a:gd name="connsiteY4" fmla="*/ 686648 h 1508366"/>
                <a:gd name="connsiteX0" fmla="*/ 0 w 753284"/>
                <a:gd name="connsiteY0" fmla="*/ 474490 h 1296208"/>
                <a:gd name="connsiteX1" fmla="*/ 730729 w 753284"/>
                <a:gd name="connsiteY1" fmla="*/ 0 h 1296208"/>
                <a:gd name="connsiteX2" fmla="*/ 753284 w 753284"/>
                <a:gd name="connsiteY2" fmla="*/ 585249 h 1296208"/>
                <a:gd name="connsiteX3" fmla="*/ 34746 w 753284"/>
                <a:gd name="connsiteY3" fmla="*/ 1296208 h 1296208"/>
                <a:gd name="connsiteX4" fmla="*/ 0 w 753284"/>
                <a:gd name="connsiteY4" fmla="*/ 474490 h 1296208"/>
                <a:gd name="connsiteX0" fmla="*/ 1 w 725246"/>
                <a:gd name="connsiteY0" fmla="*/ 690016 h 1296208"/>
                <a:gd name="connsiteX1" fmla="*/ 702691 w 725246"/>
                <a:gd name="connsiteY1" fmla="*/ 0 h 1296208"/>
                <a:gd name="connsiteX2" fmla="*/ 725246 w 725246"/>
                <a:gd name="connsiteY2" fmla="*/ 585249 h 1296208"/>
                <a:gd name="connsiteX3" fmla="*/ 6708 w 725246"/>
                <a:gd name="connsiteY3" fmla="*/ 1296208 h 1296208"/>
                <a:gd name="connsiteX4" fmla="*/ 1 w 725246"/>
                <a:gd name="connsiteY4" fmla="*/ 690016 h 1296208"/>
                <a:gd name="connsiteX0" fmla="*/ 0 w 735759"/>
                <a:gd name="connsiteY0" fmla="*/ 659707 h 1296208"/>
                <a:gd name="connsiteX1" fmla="*/ 713204 w 735759"/>
                <a:gd name="connsiteY1" fmla="*/ 0 h 1296208"/>
                <a:gd name="connsiteX2" fmla="*/ 735759 w 735759"/>
                <a:gd name="connsiteY2" fmla="*/ 585249 h 1296208"/>
                <a:gd name="connsiteX3" fmla="*/ 17221 w 735759"/>
                <a:gd name="connsiteY3" fmla="*/ 1296208 h 1296208"/>
                <a:gd name="connsiteX4" fmla="*/ 0 w 735759"/>
                <a:gd name="connsiteY4" fmla="*/ 659707 h 129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759" h="1296208">
                  <a:moveTo>
                    <a:pt x="0" y="659707"/>
                  </a:moveTo>
                  <a:lnTo>
                    <a:pt x="713204" y="0"/>
                  </a:lnTo>
                  <a:cubicBezTo>
                    <a:pt x="715321" y="250986"/>
                    <a:pt x="733642" y="334263"/>
                    <a:pt x="735759" y="585249"/>
                  </a:cubicBezTo>
                  <a:lnTo>
                    <a:pt x="17221" y="1296208"/>
                  </a:lnTo>
                  <a:cubicBezTo>
                    <a:pt x="14985" y="1094144"/>
                    <a:pt x="2236" y="861771"/>
                    <a:pt x="0" y="659707"/>
                  </a:cubicBezTo>
                  <a:close/>
                </a:path>
              </a:pathLst>
            </a:custGeom>
            <a:solidFill>
              <a:srgbClr val="FFFFA8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1" name="Прямоугольник 132"/>
            <p:cNvSpPr/>
            <p:nvPr/>
          </p:nvSpPr>
          <p:spPr>
            <a:xfrm rot="13500000">
              <a:off x="7815865" y="2683989"/>
              <a:ext cx="706907" cy="1494897"/>
            </a:xfrm>
            <a:custGeom>
              <a:avLst/>
              <a:gdLst>
                <a:gd name="connsiteX0" fmla="*/ 0 w 951878"/>
                <a:gd name="connsiteY0" fmla="*/ 0 h 905357"/>
                <a:gd name="connsiteX1" fmla="*/ 951878 w 951878"/>
                <a:gd name="connsiteY1" fmla="*/ 0 h 905357"/>
                <a:gd name="connsiteX2" fmla="*/ 951878 w 951878"/>
                <a:gd name="connsiteY2" fmla="*/ 905357 h 905357"/>
                <a:gd name="connsiteX3" fmla="*/ 0 w 951878"/>
                <a:gd name="connsiteY3" fmla="*/ 905357 h 905357"/>
                <a:gd name="connsiteX4" fmla="*/ 0 w 951878"/>
                <a:gd name="connsiteY4" fmla="*/ 0 h 905357"/>
                <a:gd name="connsiteX0" fmla="*/ 0 w 951878"/>
                <a:gd name="connsiteY0" fmla="*/ 0 h 905357"/>
                <a:gd name="connsiteX1" fmla="*/ 951878 w 951878"/>
                <a:gd name="connsiteY1" fmla="*/ 0 h 905357"/>
                <a:gd name="connsiteX2" fmla="*/ 951878 w 951878"/>
                <a:gd name="connsiteY2" fmla="*/ 905357 h 905357"/>
                <a:gd name="connsiteX3" fmla="*/ 25400 w 951878"/>
                <a:gd name="connsiteY3" fmla="*/ 803757 h 905357"/>
                <a:gd name="connsiteX4" fmla="*/ 0 w 951878"/>
                <a:gd name="connsiteY4" fmla="*/ 0 h 905357"/>
                <a:gd name="connsiteX0" fmla="*/ 0 w 951878"/>
                <a:gd name="connsiteY0" fmla="*/ 0 h 803757"/>
                <a:gd name="connsiteX1" fmla="*/ 951878 w 951878"/>
                <a:gd name="connsiteY1" fmla="*/ 0 h 803757"/>
                <a:gd name="connsiteX2" fmla="*/ 450228 w 951878"/>
                <a:gd name="connsiteY2" fmla="*/ 308457 h 803757"/>
                <a:gd name="connsiteX3" fmla="*/ 25400 w 951878"/>
                <a:gd name="connsiteY3" fmla="*/ 803757 h 803757"/>
                <a:gd name="connsiteX4" fmla="*/ 0 w 951878"/>
                <a:gd name="connsiteY4" fmla="*/ 0 h 803757"/>
                <a:gd name="connsiteX0" fmla="*/ 0 w 450228"/>
                <a:gd name="connsiteY0" fmla="*/ 412750 h 1216507"/>
                <a:gd name="connsiteX1" fmla="*/ 393078 w 450228"/>
                <a:gd name="connsiteY1" fmla="*/ 0 h 1216507"/>
                <a:gd name="connsiteX2" fmla="*/ 450228 w 450228"/>
                <a:gd name="connsiteY2" fmla="*/ 721207 h 1216507"/>
                <a:gd name="connsiteX3" fmla="*/ 25400 w 450228"/>
                <a:gd name="connsiteY3" fmla="*/ 1216507 h 1216507"/>
                <a:gd name="connsiteX4" fmla="*/ 0 w 450228"/>
                <a:gd name="connsiteY4" fmla="*/ 412750 h 1216507"/>
                <a:gd name="connsiteX0" fmla="*/ 0 w 399428"/>
                <a:gd name="connsiteY0" fmla="*/ 412750 h 1216507"/>
                <a:gd name="connsiteX1" fmla="*/ 393078 w 399428"/>
                <a:gd name="connsiteY1" fmla="*/ 0 h 1216507"/>
                <a:gd name="connsiteX2" fmla="*/ 399428 w 399428"/>
                <a:gd name="connsiteY2" fmla="*/ 752957 h 1216507"/>
                <a:gd name="connsiteX3" fmla="*/ 25400 w 399428"/>
                <a:gd name="connsiteY3" fmla="*/ 1216507 h 1216507"/>
                <a:gd name="connsiteX4" fmla="*/ 0 w 399428"/>
                <a:gd name="connsiteY4" fmla="*/ 412750 h 1216507"/>
                <a:gd name="connsiteX0" fmla="*/ 0 w 412128"/>
                <a:gd name="connsiteY0" fmla="*/ 412750 h 1216507"/>
                <a:gd name="connsiteX1" fmla="*/ 393078 w 412128"/>
                <a:gd name="connsiteY1" fmla="*/ 0 h 1216507"/>
                <a:gd name="connsiteX2" fmla="*/ 412128 w 412128"/>
                <a:gd name="connsiteY2" fmla="*/ 797407 h 1216507"/>
                <a:gd name="connsiteX3" fmla="*/ 25400 w 412128"/>
                <a:gd name="connsiteY3" fmla="*/ 1216507 h 1216507"/>
                <a:gd name="connsiteX4" fmla="*/ 0 w 412128"/>
                <a:gd name="connsiteY4" fmla="*/ 412750 h 1216507"/>
                <a:gd name="connsiteX0" fmla="*/ 306410 w 718538"/>
                <a:gd name="connsiteY0" fmla="*/ 412750 h 1508366"/>
                <a:gd name="connsiteX1" fmla="*/ 699488 w 718538"/>
                <a:gd name="connsiteY1" fmla="*/ 0 h 1508366"/>
                <a:gd name="connsiteX2" fmla="*/ 718538 w 718538"/>
                <a:gd name="connsiteY2" fmla="*/ 797407 h 1508366"/>
                <a:gd name="connsiteX3" fmla="*/ 0 w 718538"/>
                <a:gd name="connsiteY3" fmla="*/ 1508366 h 1508366"/>
                <a:gd name="connsiteX4" fmla="*/ 306410 w 718538"/>
                <a:gd name="connsiteY4" fmla="*/ 412750 h 1508366"/>
                <a:gd name="connsiteX0" fmla="*/ 1 w 753285"/>
                <a:gd name="connsiteY0" fmla="*/ 686648 h 1508366"/>
                <a:gd name="connsiteX1" fmla="*/ 734235 w 753285"/>
                <a:gd name="connsiteY1" fmla="*/ 0 h 1508366"/>
                <a:gd name="connsiteX2" fmla="*/ 753285 w 753285"/>
                <a:gd name="connsiteY2" fmla="*/ 797407 h 1508366"/>
                <a:gd name="connsiteX3" fmla="*/ 34747 w 753285"/>
                <a:gd name="connsiteY3" fmla="*/ 1508366 h 1508366"/>
                <a:gd name="connsiteX4" fmla="*/ 1 w 753285"/>
                <a:gd name="connsiteY4" fmla="*/ 686648 h 1508366"/>
                <a:gd name="connsiteX0" fmla="*/ 0 w 753284"/>
                <a:gd name="connsiteY0" fmla="*/ 474490 h 1296208"/>
                <a:gd name="connsiteX1" fmla="*/ 730729 w 753284"/>
                <a:gd name="connsiteY1" fmla="*/ 0 h 1296208"/>
                <a:gd name="connsiteX2" fmla="*/ 753284 w 753284"/>
                <a:gd name="connsiteY2" fmla="*/ 585249 h 1296208"/>
                <a:gd name="connsiteX3" fmla="*/ 34746 w 753284"/>
                <a:gd name="connsiteY3" fmla="*/ 1296208 h 1296208"/>
                <a:gd name="connsiteX4" fmla="*/ 0 w 753284"/>
                <a:gd name="connsiteY4" fmla="*/ 474490 h 1296208"/>
                <a:gd name="connsiteX0" fmla="*/ 1 w 725246"/>
                <a:gd name="connsiteY0" fmla="*/ 690016 h 1296208"/>
                <a:gd name="connsiteX1" fmla="*/ 702691 w 725246"/>
                <a:gd name="connsiteY1" fmla="*/ 0 h 1296208"/>
                <a:gd name="connsiteX2" fmla="*/ 725246 w 725246"/>
                <a:gd name="connsiteY2" fmla="*/ 585249 h 1296208"/>
                <a:gd name="connsiteX3" fmla="*/ 6708 w 725246"/>
                <a:gd name="connsiteY3" fmla="*/ 1296208 h 1296208"/>
                <a:gd name="connsiteX4" fmla="*/ 1 w 725246"/>
                <a:gd name="connsiteY4" fmla="*/ 690016 h 1296208"/>
                <a:gd name="connsiteX0" fmla="*/ 0 w 735759"/>
                <a:gd name="connsiteY0" fmla="*/ 659707 h 1296208"/>
                <a:gd name="connsiteX1" fmla="*/ 713204 w 735759"/>
                <a:gd name="connsiteY1" fmla="*/ 0 h 1296208"/>
                <a:gd name="connsiteX2" fmla="*/ 735759 w 735759"/>
                <a:gd name="connsiteY2" fmla="*/ 585249 h 1296208"/>
                <a:gd name="connsiteX3" fmla="*/ 17221 w 735759"/>
                <a:gd name="connsiteY3" fmla="*/ 1296208 h 1296208"/>
                <a:gd name="connsiteX4" fmla="*/ 0 w 735759"/>
                <a:gd name="connsiteY4" fmla="*/ 659707 h 1296208"/>
                <a:gd name="connsiteX0" fmla="*/ 0 w 735759"/>
                <a:gd name="connsiteY0" fmla="*/ 858396 h 1494897"/>
                <a:gd name="connsiteX1" fmla="*/ 660628 w 735759"/>
                <a:gd name="connsiteY1" fmla="*/ 0 h 1494897"/>
                <a:gd name="connsiteX2" fmla="*/ 735759 w 735759"/>
                <a:gd name="connsiteY2" fmla="*/ 783938 h 1494897"/>
                <a:gd name="connsiteX3" fmla="*/ 17221 w 735759"/>
                <a:gd name="connsiteY3" fmla="*/ 1494897 h 1494897"/>
                <a:gd name="connsiteX4" fmla="*/ 0 w 735759"/>
                <a:gd name="connsiteY4" fmla="*/ 858396 h 1494897"/>
                <a:gd name="connsiteX0" fmla="*/ 0 w 735759"/>
                <a:gd name="connsiteY0" fmla="*/ 636134 h 1494897"/>
                <a:gd name="connsiteX1" fmla="*/ 660628 w 735759"/>
                <a:gd name="connsiteY1" fmla="*/ 0 h 1494897"/>
                <a:gd name="connsiteX2" fmla="*/ 735759 w 735759"/>
                <a:gd name="connsiteY2" fmla="*/ 783938 h 1494897"/>
                <a:gd name="connsiteX3" fmla="*/ 17221 w 735759"/>
                <a:gd name="connsiteY3" fmla="*/ 1494897 h 1494897"/>
                <a:gd name="connsiteX4" fmla="*/ 0 w 735759"/>
                <a:gd name="connsiteY4" fmla="*/ 636134 h 149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759" h="1494897">
                  <a:moveTo>
                    <a:pt x="0" y="636134"/>
                  </a:moveTo>
                  <a:lnTo>
                    <a:pt x="660628" y="0"/>
                  </a:lnTo>
                  <a:cubicBezTo>
                    <a:pt x="662745" y="250986"/>
                    <a:pt x="733642" y="532952"/>
                    <a:pt x="735759" y="783938"/>
                  </a:cubicBezTo>
                  <a:lnTo>
                    <a:pt x="17221" y="1494897"/>
                  </a:lnTo>
                  <a:cubicBezTo>
                    <a:pt x="14985" y="1292833"/>
                    <a:pt x="2236" y="838198"/>
                    <a:pt x="0" y="636134"/>
                  </a:cubicBezTo>
                  <a:close/>
                </a:path>
              </a:pathLst>
            </a:custGeom>
            <a:solidFill>
              <a:srgbClr val="FFFFA8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2" name="Прямоугольник 132"/>
            <p:cNvSpPr/>
            <p:nvPr/>
          </p:nvSpPr>
          <p:spPr>
            <a:xfrm>
              <a:off x="8944832" y="3613845"/>
              <a:ext cx="401688" cy="1271060"/>
            </a:xfrm>
            <a:custGeom>
              <a:avLst/>
              <a:gdLst>
                <a:gd name="connsiteX0" fmla="*/ 0 w 951878"/>
                <a:gd name="connsiteY0" fmla="*/ 0 h 905357"/>
                <a:gd name="connsiteX1" fmla="*/ 951878 w 951878"/>
                <a:gd name="connsiteY1" fmla="*/ 0 h 905357"/>
                <a:gd name="connsiteX2" fmla="*/ 951878 w 951878"/>
                <a:gd name="connsiteY2" fmla="*/ 905357 h 905357"/>
                <a:gd name="connsiteX3" fmla="*/ 0 w 951878"/>
                <a:gd name="connsiteY3" fmla="*/ 905357 h 905357"/>
                <a:gd name="connsiteX4" fmla="*/ 0 w 951878"/>
                <a:gd name="connsiteY4" fmla="*/ 0 h 905357"/>
                <a:gd name="connsiteX0" fmla="*/ 0 w 951878"/>
                <a:gd name="connsiteY0" fmla="*/ 0 h 905357"/>
                <a:gd name="connsiteX1" fmla="*/ 951878 w 951878"/>
                <a:gd name="connsiteY1" fmla="*/ 0 h 905357"/>
                <a:gd name="connsiteX2" fmla="*/ 951878 w 951878"/>
                <a:gd name="connsiteY2" fmla="*/ 905357 h 905357"/>
                <a:gd name="connsiteX3" fmla="*/ 25400 w 951878"/>
                <a:gd name="connsiteY3" fmla="*/ 803757 h 905357"/>
                <a:gd name="connsiteX4" fmla="*/ 0 w 951878"/>
                <a:gd name="connsiteY4" fmla="*/ 0 h 905357"/>
                <a:gd name="connsiteX0" fmla="*/ 0 w 951878"/>
                <a:gd name="connsiteY0" fmla="*/ 0 h 803757"/>
                <a:gd name="connsiteX1" fmla="*/ 951878 w 951878"/>
                <a:gd name="connsiteY1" fmla="*/ 0 h 803757"/>
                <a:gd name="connsiteX2" fmla="*/ 450228 w 951878"/>
                <a:gd name="connsiteY2" fmla="*/ 308457 h 803757"/>
                <a:gd name="connsiteX3" fmla="*/ 25400 w 951878"/>
                <a:gd name="connsiteY3" fmla="*/ 803757 h 803757"/>
                <a:gd name="connsiteX4" fmla="*/ 0 w 951878"/>
                <a:gd name="connsiteY4" fmla="*/ 0 h 803757"/>
                <a:gd name="connsiteX0" fmla="*/ 0 w 450228"/>
                <a:gd name="connsiteY0" fmla="*/ 412750 h 1216507"/>
                <a:gd name="connsiteX1" fmla="*/ 393078 w 450228"/>
                <a:gd name="connsiteY1" fmla="*/ 0 h 1216507"/>
                <a:gd name="connsiteX2" fmla="*/ 450228 w 450228"/>
                <a:gd name="connsiteY2" fmla="*/ 721207 h 1216507"/>
                <a:gd name="connsiteX3" fmla="*/ 25400 w 450228"/>
                <a:gd name="connsiteY3" fmla="*/ 1216507 h 1216507"/>
                <a:gd name="connsiteX4" fmla="*/ 0 w 450228"/>
                <a:gd name="connsiteY4" fmla="*/ 412750 h 1216507"/>
                <a:gd name="connsiteX0" fmla="*/ 0 w 399428"/>
                <a:gd name="connsiteY0" fmla="*/ 412750 h 1216507"/>
                <a:gd name="connsiteX1" fmla="*/ 393078 w 399428"/>
                <a:gd name="connsiteY1" fmla="*/ 0 h 1216507"/>
                <a:gd name="connsiteX2" fmla="*/ 399428 w 399428"/>
                <a:gd name="connsiteY2" fmla="*/ 752957 h 1216507"/>
                <a:gd name="connsiteX3" fmla="*/ 25400 w 399428"/>
                <a:gd name="connsiteY3" fmla="*/ 1216507 h 1216507"/>
                <a:gd name="connsiteX4" fmla="*/ 0 w 399428"/>
                <a:gd name="connsiteY4" fmla="*/ 412750 h 1216507"/>
                <a:gd name="connsiteX0" fmla="*/ 0 w 412128"/>
                <a:gd name="connsiteY0" fmla="*/ 412750 h 1216507"/>
                <a:gd name="connsiteX1" fmla="*/ 393078 w 412128"/>
                <a:gd name="connsiteY1" fmla="*/ 0 h 1216507"/>
                <a:gd name="connsiteX2" fmla="*/ 412128 w 412128"/>
                <a:gd name="connsiteY2" fmla="*/ 797407 h 1216507"/>
                <a:gd name="connsiteX3" fmla="*/ 25400 w 412128"/>
                <a:gd name="connsiteY3" fmla="*/ 1216507 h 1216507"/>
                <a:gd name="connsiteX4" fmla="*/ 0 w 412128"/>
                <a:gd name="connsiteY4" fmla="*/ 412750 h 1216507"/>
                <a:gd name="connsiteX0" fmla="*/ 306410 w 718538"/>
                <a:gd name="connsiteY0" fmla="*/ 412750 h 1508366"/>
                <a:gd name="connsiteX1" fmla="*/ 699488 w 718538"/>
                <a:gd name="connsiteY1" fmla="*/ 0 h 1508366"/>
                <a:gd name="connsiteX2" fmla="*/ 718538 w 718538"/>
                <a:gd name="connsiteY2" fmla="*/ 797407 h 1508366"/>
                <a:gd name="connsiteX3" fmla="*/ 0 w 718538"/>
                <a:gd name="connsiteY3" fmla="*/ 1508366 h 1508366"/>
                <a:gd name="connsiteX4" fmla="*/ 306410 w 718538"/>
                <a:gd name="connsiteY4" fmla="*/ 412750 h 1508366"/>
                <a:gd name="connsiteX0" fmla="*/ 1 w 753285"/>
                <a:gd name="connsiteY0" fmla="*/ 686648 h 1508366"/>
                <a:gd name="connsiteX1" fmla="*/ 734235 w 753285"/>
                <a:gd name="connsiteY1" fmla="*/ 0 h 1508366"/>
                <a:gd name="connsiteX2" fmla="*/ 753285 w 753285"/>
                <a:gd name="connsiteY2" fmla="*/ 797407 h 1508366"/>
                <a:gd name="connsiteX3" fmla="*/ 34747 w 753285"/>
                <a:gd name="connsiteY3" fmla="*/ 1508366 h 1508366"/>
                <a:gd name="connsiteX4" fmla="*/ 1 w 753285"/>
                <a:gd name="connsiteY4" fmla="*/ 686648 h 1508366"/>
                <a:gd name="connsiteX0" fmla="*/ 0 w 753284"/>
                <a:gd name="connsiteY0" fmla="*/ 474490 h 1296208"/>
                <a:gd name="connsiteX1" fmla="*/ 730729 w 753284"/>
                <a:gd name="connsiteY1" fmla="*/ 0 h 1296208"/>
                <a:gd name="connsiteX2" fmla="*/ 753284 w 753284"/>
                <a:gd name="connsiteY2" fmla="*/ 585249 h 1296208"/>
                <a:gd name="connsiteX3" fmla="*/ 34746 w 753284"/>
                <a:gd name="connsiteY3" fmla="*/ 1296208 h 1296208"/>
                <a:gd name="connsiteX4" fmla="*/ 0 w 753284"/>
                <a:gd name="connsiteY4" fmla="*/ 474490 h 1296208"/>
                <a:gd name="connsiteX0" fmla="*/ 1 w 725246"/>
                <a:gd name="connsiteY0" fmla="*/ 690016 h 1296208"/>
                <a:gd name="connsiteX1" fmla="*/ 702691 w 725246"/>
                <a:gd name="connsiteY1" fmla="*/ 0 h 1296208"/>
                <a:gd name="connsiteX2" fmla="*/ 725246 w 725246"/>
                <a:gd name="connsiteY2" fmla="*/ 585249 h 1296208"/>
                <a:gd name="connsiteX3" fmla="*/ 6708 w 725246"/>
                <a:gd name="connsiteY3" fmla="*/ 1296208 h 1296208"/>
                <a:gd name="connsiteX4" fmla="*/ 1 w 725246"/>
                <a:gd name="connsiteY4" fmla="*/ 690016 h 1296208"/>
                <a:gd name="connsiteX0" fmla="*/ 0 w 735759"/>
                <a:gd name="connsiteY0" fmla="*/ 659707 h 1296208"/>
                <a:gd name="connsiteX1" fmla="*/ 713204 w 735759"/>
                <a:gd name="connsiteY1" fmla="*/ 0 h 1296208"/>
                <a:gd name="connsiteX2" fmla="*/ 735759 w 735759"/>
                <a:gd name="connsiteY2" fmla="*/ 585249 h 1296208"/>
                <a:gd name="connsiteX3" fmla="*/ 17221 w 735759"/>
                <a:gd name="connsiteY3" fmla="*/ 1296208 h 1296208"/>
                <a:gd name="connsiteX4" fmla="*/ 0 w 735759"/>
                <a:gd name="connsiteY4" fmla="*/ 659707 h 1296208"/>
                <a:gd name="connsiteX0" fmla="*/ 0 w 735759"/>
                <a:gd name="connsiteY0" fmla="*/ 858396 h 1494897"/>
                <a:gd name="connsiteX1" fmla="*/ 660628 w 735759"/>
                <a:gd name="connsiteY1" fmla="*/ 0 h 1494897"/>
                <a:gd name="connsiteX2" fmla="*/ 735759 w 735759"/>
                <a:gd name="connsiteY2" fmla="*/ 783938 h 1494897"/>
                <a:gd name="connsiteX3" fmla="*/ 17221 w 735759"/>
                <a:gd name="connsiteY3" fmla="*/ 1494897 h 1494897"/>
                <a:gd name="connsiteX4" fmla="*/ 0 w 735759"/>
                <a:gd name="connsiteY4" fmla="*/ 858396 h 1494897"/>
                <a:gd name="connsiteX0" fmla="*/ 0 w 735759"/>
                <a:gd name="connsiteY0" fmla="*/ 636134 h 1494897"/>
                <a:gd name="connsiteX1" fmla="*/ 660628 w 735759"/>
                <a:gd name="connsiteY1" fmla="*/ 0 h 1494897"/>
                <a:gd name="connsiteX2" fmla="*/ 735759 w 735759"/>
                <a:gd name="connsiteY2" fmla="*/ 783938 h 1494897"/>
                <a:gd name="connsiteX3" fmla="*/ 17221 w 735759"/>
                <a:gd name="connsiteY3" fmla="*/ 1494897 h 1494897"/>
                <a:gd name="connsiteX4" fmla="*/ 0 w 735759"/>
                <a:gd name="connsiteY4" fmla="*/ 636134 h 1494897"/>
                <a:gd name="connsiteX0" fmla="*/ 0 w 735759"/>
                <a:gd name="connsiteY0" fmla="*/ 421822 h 1280585"/>
                <a:gd name="connsiteX1" fmla="*/ 432611 w 735759"/>
                <a:gd name="connsiteY1" fmla="*/ 0 h 1280585"/>
                <a:gd name="connsiteX2" fmla="*/ 735759 w 735759"/>
                <a:gd name="connsiteY2" fmla="*/ 569626 h 1280585"/>
                <a:gd name="connsiteX3" fmla="*/ 17221 w 735759"/>
                <a:gd name="connsiteY3" fmla="*/ 1280585 h 1280585"/>
                <a:gd name="connsiteX4" fmla="*/ 0 w 735759"/>
                <a:gd name="connsiteY4" fmla="*/ 421822 h 1280585"/>
                <a:gd name="connsiteX0" fmla="*/ 0 w 432955"/>
                <a:gd name="connsiteY0" fmla="*/ 421822 h 1280585"/>
                <a:gd name="connsiteX1" fmla="*/ 432611 w 432955"/>
                <a:gd name="connsiteY1" fmla="*/ 0 h 1280585"/>
                <a:gd name="connsiteX2" fmla="*/ 428433 w 432955"/>
                <a:gd name="connsiteY2" fmla="*/ 831564 h 1280585"/>
                <a:gd name="connsiteX3" fmla="*/ 17221 w 432955"/>
                <a:gd name="connsiteY3" fmla="*/ 1280585 h 1280585"/>
                <a:gd name="connsiteX4" fmla="*/ 0 w 432955"/>
                <a:gd name="connsiteY4" fmla="*/ 421822 h 1280585"/>
                <a:gd name="connsiteX0" fmla="*/ 0 w 432747"/>
                <a:gd name="connsiteY0" fmla="*/ 421822 h 1280585"/>
                <a:gd name="connsiteX1" fmla="*/ 432611 w 432747"/>
                <a:gd name="connsiteY1" fmla="*/ 0 h 1280585"/>
                <a:gd name="connsiteX2" fmla="*/ 413561 w 432747"/>
                <a:gd name="connsiteY2" fmla="*/ 874427 h 1280585"/>
                <a:gd name="connsiteX3" fmla="*/ 17221 w 432747"/>
                <a:gd name="connsiteY3" fmla="*/ 1280585 h 1280585"/>
                <a:gd name="connsiteX4" fmla="*/ 0 w 432747"/>
                <a:gd name="connsiteY4" fmla="*/ 421822 h 1280585"/>
                <a:gd name="connsiteX0" fmla="*/ 0 w 418083"/>
                <a:gd name="connsiteY0" fmla="*/ 412297 h 1271060"/>
                <a:gd name="connsiteX1" fmla="*/ 417739 w 418083"/>
                <a:gd name="connsiteY1" fmla="*/ 0 h 1271060"/>
                <a:gd name="connsiteX2" fmla="*/ 413561 w 418083"/>
                <a:gd name="connsiteY2" fmla="*/ 864902 h 1271060"/>
                <a:gd name="connsiteX3" fmla="*/ 17221 w 418083"/>
                <a:gd name="connsiteY3" fmla="*/ 1271060 h 1271060"/>
                <a:gd name="connsiteX4" fmla="*/ 0 w 418083"/>
                <a:gd name="connsiteY4" fmla="*/ 412297 h 127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083" h="1271060">
                  <a:moveTo>
                    <a:pt x="0" y="412297"/>
                  </a:moveTo>
                  <a:lnTo>
                    <a:pt x="417739" y="0"/>
                  </a:lnTo>
                  <a:cubicBezTo>
                    <a:pt x="419856" y="250986"/>
                    <a:pt x="411444" y="613916"/>
                    <a:pt x="413561" y="864902"/>
                  </a:cubicBezTo>
                  <a:lnTo>
                    <a:pt x="17221" y="1271060"/>
                  </a:lnTo>
                  <a:cubicBezTo>
                    <a:pt x="14985" y="1068996"/>
                    <a:pt x="2236" y="614361"/>
                    <a:pt x="0" y="412297"/>
                  </a:cubicBezTo>
                  <a:close/>
                </a:path>
              </a:pathLst>
            </a:custGeom>
            <a:solidFill>
              <a:srgbClr val="FFFFA8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3" name="Прямоугольник 132"/>
            <p:cNvSpPr/>
            <p:nvPr/>
          </p:nvSpPr>
          <p:spPr>
            <a:xfrm>
              <a:off x="8358491" y="3205103"/>
              <a:ext cx="568792" cy="1385360"/>
            </a:xfrm>
            <a:custGeom>
              <a:avLst/>
              <a:gdLst>
                <a:gd name="connsiteX0" fmla="*/ 0 w 951878"/>
                <a:gd name="connsiteY0" fmla="*/ 0 h 905357"/>
                <a:gd name="connsiteX1" fmla="*/ 951878 w 951878"/>
                <a:gd name="connsiteY1" fmla="*/ 0 h 905357"/>
                <a:gd name="connsiteX2" fmla="*/ 951878 w 951878"/>
                <a:gd name="connsiteY2" fmla="*/ 905357 h 905357"/>
                <a:gd name="connsiteX3" fmla="*/ 0 w 951878"/>
                <a:gd name="connsiteY3" fmla="*/ 905357 h 905357"/>
                <a:gd name="connsiteX4" fmla="*/ 0 w 951878"/>
                <a:gd name="connsiteY4" fmla="*/ 0 h 905357"/>
                <a:gd name="connsiteX0" fmla="*/ 0 w 951878"/>
                <a:gd name="connsiteY0" fmla="*/ 0 h 905357"/>
                <a:gd name="connsiteX1" fmla="*/ 951878 w 951878"/>
                <a:gd name="connsiteY1" fmla="*/ 0 h 905357"/>
                <a:gd name="connsiteX2" fmla="*/ 951878 w 951878"/>
                <a:gd name="connsiteY2" fmla="*/ 905357 h 905357"/>
                <a:gd name="connsiteX3" fmla="*/ 25400 w 951878"/>
                <a:gd name="connsiteY3" fmla="*/ 803757 h 905357"/>
                <a:gd name="connsiteX4" fmla="*/ 0 w 951878"/>
                <a:gd name="connsiteY4" fmla="*/ 0 h 905357"/>
                <a:gd name="connsiteX0" fmla="*/ 0 w 951878"/>
                <a:gd name="connsiteY0" fmla="*/ 0 h 803757"/>
                <a:gd name="connsiteX1" fmla="*/ 951878 w 951878"/>
                <a:gd name="connsiteY1" fmla="*/ 0 h 803757"/>
                <a:gd name="connsiteX2" fmla="*/ 450228 w 951878"/>
                <a:gd name="connsiteY2" fmla="*/ 308457 h 803757"/>
                <a:gd name="connsiteX3" fmla="*/ 25400 w 951878"/>
                <a:gd name="connsiteY3" fmla="*/ 803757 h 803757"/>
                <a:gd name="connsiteX4" fmla="*/ 0 w 951878"/>
                <a:gd name="connsiteY4" fmla="*/ 0 h 803757"/>
                <a:gd name="connsiteX0" fmla="*/ 0 w 450228"/>
                <a:gd name="connsiteY0" fmla="*/ 412750 h 1216507"/>
                <a:gd name="connsiteX1" fmla="*/ 393078 w 450228"/>
                <a:gd name="connsiteY1" fmla="*/ 0 h 1216507"/>
                <a:gd name="connsiteX2" fmla="*/ 450228 w 450228"/>
                <a:gd name="connsiteY2" fmla="*/ 721207 h 1216507"/>
                <a:gd name="connsiteX3" fmla="*/ 25400 w 450228"/>
                <a:gd name="connsiteY3" fmla="*/ 1216507 h 1216507"/>
                <a:gd name="connsiteX4" fmla="*/ 0 w 450228"/>
                <a:gd name="connsiteY4" fmla="*/ 412750 h 1216507"/>
                <a:gd name="connsiteX0" fmla="*/ 0 w 399428"/>
                <a:gd name="connsiteY0" fmla="*/ 412750 h 1216507"/>
                <a:gd name="connsiteX1" fmla="*/ 393078 w 399428"/>
                <a:gd name="connsiteY1" fmla="*/ 0 h 1216507"/>
                <a:gd name="connsiteX2" fmla="*/ 399428 w 399428"/>
                <a:gd name="connsiteY2" fmla="*/ 752957 h 1216507"/>
                <a:gd name="connsiteX3" fmla="*/ 25400 w 399428"/>
                <a:gd name="connsiteY3" fmla="*/ 1216507 h 1216507"/>
                <a:gd name="connsiteX4" fmla="*/ 0 w 399428"/>
                <a:gd name="connsiteY4" fmla="*/ 412750 h 1216507"/>
                <a:gd name="connsiteX0" fmla="*/ 0 w 412128"/>
                <a:gd name="connsiteY0" fmla="*/ 412750 h 1216507"/>
                <a:gd name="connsiteX1" fmla="*/ 393078 w 412128"/>
                <a:gd name="connsiteY1" fmla="*/ 0 h 1216507"/>
                <a:gd name="connsiteX2" fmla="*/ 412128 w 412128"/>
                <a:gd name="connsiteY2" fmla="*/ 797407 h 1216507"/>
                <a:gd name="connsiteX3" fmla="*/ 25400 w 412128"/>
                <a:gd name="connsiteY3" fmla="*/ 1216507 h 1216507"/>
                <a:gd name="connsiteX4" fmla="*/ 0 w 412128"/>
                <a:gd name="connsiteY4" fmla="*/ 412750 h 1216507"/>
                <a:gd name="connsiteX0" fmla="*/ 306410 w 718538"/>
                <a:gd name="connsiteY0" fmla="*/ 412750 h 1508366"/>
                <a:gd name="connsiteX1" fmla="*/ 699488 w 718538"/>
                <a:gd name="connsiteY1" fmla="*/ 0 h 1508366"/>
                <a:gd name="connsiteX2" fmla="*/ 718538 w 718538"/>
                <a:gd name="connsiteY2" fmla="*/ 797407 h 1508366"/>
                <a:gd name="connsiteX3" fmla="*/ 0 w 718538"/>
                <a:gd name="connsiteY3" fmla="*/ 1508366 h 1508366"/>
                <a:gd name="connsiteX4" fmla="*/ 306410 w 718538"/>
                <a:gd name="connsiteY4" fmla="*/ 412750 h 1508366"/>
                <a:gd name="connsiteX0" fmla="*/ 1 w 753285"/>
                <a:gd name="connsiteY0" fmla="*/ 686648 h 1508366"/>
                <a:gd name="connsiteX1" fmla="*/ 734235 w 753285"/>
                <a:gd name="connsiteY1" fmla="*/ 0 h 1508366"/>
                <a:gd name="connsiteX2" fmla="*/ 753285 w 753285"/>
                <a:gd name="connsiteY2" fmla="*/ 797407 h 1508366"/>
                <a:gd name="connsiteX3" fmla="*/ 34747 w 753285"/>
                <a:gd name="connsiteY3" fmla="*/ 1508366 h 1508366"/>
                <a:gd name="connsiteX4" fmla="*/ 1 w 753285"/>
                <a:gd name="connsiteY4" fmla="*/ 686648 h 1508366"/>
                <a:gd name="connsiteX0" fmla="*/ 0 w 753284"/>
                <a:gd name="connsiteY0" fmla="*/ 474490 h 1296208"/>
                <a:gd name="connsiteX1" fmla="*/ 730729 w 753284"/>
                <a:gd name="connsiteY1" fmla="*/ 0 h 1296208"/>
                <a:gd name="connsiteX2" fmla="*/ 753284 w 753284"/>
                <a:gd name="connsiteY2" fmla="*/ 585249 h 1296208"/>
                <a:gd name="connsiteX3" fmla="*/ 34746 w 753284"/>
                <a:gd name="connsiteY3" fmla="*/ 1296208 h 1296208"/>
                <a:gd name="connsiteX4" fmla="*/ 0 w 753284"/>
                <a:gd name="connsiteY4" fmla="*/ 474490 h 1296208"/>
                <a:gd name="connsiteX0" fmla="*/ 1 w 725246"/>
                <a:gd name="connsiteY0" fmla="*/ 690016 h 1296208"/>
                <a:gd name="connsiteX1" fmla="*/ 702691 w 725246"/>
                <a:gd name="connsiteY1" fmla="*/ 0 h 1296208"/>
                <a:gd name="connsiteX2" fmla="*/ 725246 w 725246"/>
                <a:gd name="connsiteY2" fmla="*/ 585249 h 1296208"/>
                <a:gd name="connsiteX3" fmla="*/ 6708 w 725246"/>
                <a:gd name="connsiteY3" fmla="*/ 1296208 h 1296208"/>
                <a:gd name="connsiteX4" fmla="*/ 1 w 725246"/>
                <a:gd name="connsiteY4" fmla="*/ 690016 h 1296208"/>
                <a:gd name="connsiteX0" fmla="*/ 0 w 735759"/>
                <a:gd name="connsiteY0" fmla="*/ 659707 h 1296208"/>
                <a:gd name="connsiteX1" fmla="*/ 713204 w 735759"/>
                <a:gd name="connsiteY1" fmla="*/ 0 h 1296208"/>
                <a:gd name="connsiteX2" fmla="*/ 735759 w 735759"/>
                <a:gd name="connsiteY2" fmla="*/ 585249 h 1296208"/>
                <a:gd name="connsiteX3" fmla="*/ 17221 w 735759"/>
                <a:gd name="connsiteY3" fmla="*/ 1296208 h 1296208"/>
                <a:gd name="connsiteX4" fmla="*/ 0 w 735759"/>
                <a:gd name="connsiteY4" fmla="*/ 659707 h 1296208"/>
                <a:gd name="connsiteX0" fmla="*/ 0 w 735759"/>
                <a:gd name="connsiteY0" fmla="*/ 858396 h 1494897"/>
                <a:gd name="connsiteX1" fmla="*/ 660628 w 735759"/>
                <a:gd name="connsiteY1" fmla="*/ 0 h 1494897"/>
                <a:gd name="connsiteX2" fmla="*/ 735759 w 735759"/>
                <a:gd name="connsiteY2" fmla="*/ 783938 h 1494897"/>
                <a:gd name="connsiteX3" fmla="*/ 17221 w 735759"/>
                <a:gd name="connsiteY3" fmla="*/ 1494897 h 1494897"/>
                <a:gd name="connsiteX4" fmla="*/ 0 w 735759"/>
                <a:gd name="connsiteY4" fmla="*/ 858396 h 1494897"/>
                <a:gd name="connsiteX0" fmla="*/ 0 w 735759"/>
                <a:gd name="connsiteY0" fmla="*/ 636134 h 1494897"/>
                <a:gd name="connsiteX1" fmla="*/ 660628 w 735759"/>
                <a:gd name="connsiteY1" fmla="*/ 0 h 1494897"/>
                <a:gd name="connsiteX2" fmla="*/ 735759 w 735759"/>
                <a:gd name="connsiteY2" fmla="*/ 783938 h 1494897"/>
                <a:gd name="connsiteX3" fmla="*/ 17221 w 735759"/>
                <a:gd name="connsiteY3" fmla="*/ 1494897 h 1494897"/>
                <a:gd name="connsiteX4" fmla="*/ 0 w 735759"/>
                <a:gd name="connsiteY4" fmla="*/ 636134 h 1494897"/>
                <a:gd name="connsiteX0" fmla="*/ 0 w 735759"/>
                <a:gd name="connsiteY0" fmla="*/ 421822 h 1280585"/>
                <a:gd name="connsiteX1" fmla="*/ 432611 w 735759"/>
                <a:gd name="connsiteY1" fmla="*/ 0 h 1280585"/>
                <a:gd name="connsiteX2" fmla="*/ 735759 w 735759"/>
                <a:gd name="connsiteY2" fmla="*/ 569626 h 1280585"/>
                <a:gd name="connsiteX3" fmla="*/ 17221 w 735759"/>
                <a:gd name="connsiteY3" fmla="*/ 1280585 h 1280585"/>
                <a:gd name="connsiteX4" fmla="*/ 0 w 735759"/>
                <a:gd name="connsiteY4" fmla="*/ 421822 h 1280585"/>
                <a:gd name="connsiteX0" fmla="*/ 0 w 432955"/>
                <a:gd name="connsiteY0" fmla="*/ 421822 h 1280585"/>
                <a:gd name="connsiteX1" fmla="*/ 432611 w 432955"/>
                <a:gd name="connsiteY1" fmla="*/ 0 h 1280585"/>
                <a:gd name="connsiteX2" fmla="*/ 428433 w 432955"/>
                <a:gd name="connsiteY2" fmla="*/ 831564 h 1280585"/>
                <a:gd name="connsiteX3" fmla="*/ 17221 w 432955"/>
                <a:gd name="connsiteY3" fmla="*/ 1280585 h 1280585"/>
                <a:gd name="connsiteX4" fmla="*/ 0 w 432955"/>
                <a:gd name="connsiteY4" fmla="*/ 421822 h 1280585"/>
                <a:gd name="connsiteX0" fmla="*/ 0 w 432747"/>
                <a:gd name="connsiteY0" fmla="*/ 421822 h 1280585"/>
                <a:gd name="connsiteX1" fmla="*/ 432611 w 432747"/>
                <a:gd name="connsiteY1" fmla="*/ 0 h 1280585"/>
                <a:gd name="connsiteX2" fmla="*/ 413561 w 432747"/>
                <a:gd name="connsiteY2" fmla="*/ 874427 h 1280585"/>
                <a:gd name="connsiteX3" fmla="*/ 17221 w 432747"/>
                <a:gd name="connsiteY3" fmla="*/ 1280585 h 1280585"/>
                <a:gd name="connsiteX4" fmla="*/ 0 w 432747"/>
                <a:gd name="connsiteY4" fmla="*/ 421822 h 1280585"/>
                <a:gd name="connsiteX0" fmla="*/ 0 w 418083"/>
                <a:gd name="connsiteY0" fmla="*/ 412297 h 1271060"/>
                <a:gd name="connsiteX1" fmla="*/ 417739 w 418083"/>
                <a:gd name="connsiteY1" fmla="*/ 0 h 1271060"/>
                <a:gd name="connsiteX2" fmla="*/ 413561 w 418083"/>
                <a:gd name="connsiteY2" fmla="*/ 864902 h 1271060"/>
                <a:gd name="connsiteX3" fmla="*/ 17221 w 418083"/>
                <a:gd name="connsiteY3" fmla="*/ 1271060 h 1271060"/>
                <a:gd name="connsiteX4" fmla="*/ 0 w 418083"/>
                <a:gd name="connsiteY4" fmla="*/ 412297 h 1271060"/>
                <a:gd name="connsiteX0" fmla="*/ 0 w 413126"/>
                <a:gd name="connsiteY0" fmla="*/ 450397 h 1271060"/>
                <a:gd name="connsiteX1" fmla="*/ 412782 w 413126"/>
                <a:gd name="connsiteY1" fmla="*/ 0 h 1271060"/>
                <a:gd name="connsiteX2" fmla="*/ 408604 w 413126"/>
                <a:gd name="connsiteY2" fmla="*/ 864902 h 1271060"/>
                <a:gd name="connsiteX3" fmla="*/ 12264 w 413126"/>
                <a:gd name="connsiteY3" fmla="*/ 1271060 h 1271060"/>
                <a:gd name="connsiteX4" fmla="*/ 0 w 413126"/>
                <a:gd name="connsiteY4" fmla="*/ 450397 h 1271060"/>
                <a:gd name="connsiteX0" fmla="*/ 0 w 586291"/>
                <a:gd name="connsiteY0" fmla="*/ 564697 h 1385360"/>
                <a:gd name="connsiteX1" fmla="*/ 586273 w 586291"/>
                <a:gd name="connsiteY1" fmla="*/ 0 h 1385360"/>
                <a:gd name="connsiteX2" fmla="*/ 408604 w 586291"/>
                <a:gd name="connsiteY2" fmla="*/ 979202 h 1385360"/>
                <a:gd name="connsiteX3" fmla="*/ 12264 w 586291"/>
                <a:gd name="connsiteY3" fmla="*/ 1385360 h 1385360"/>
                <a:gd name="connsiteX4" fmla="*/ 0 w 586291"/>
                <a:gd name="connsiteY4" fmla="*/ 564697 h 1385360"/>
                <a:gd name="connsiteX0" fmla="*/ 0 w 592008"/>
                <a:gd name="connsiteY0" fmla="*/ 564697 h 1385360"/>
                <a:gd name="connsiteX1" fmla="*/ 586273 w 592008"/>
                <a:gd name="connsiteY1" fmla="*/ 0 h 1385360"/>
                <a:gd name="connsiteX2" fmla="*/ 592008 w 592008"/>
                <a:gd name="connsiteY2" fmla="*/ 802990 h 1385360"/>
                <a:gd name="connsiteX3" fmla="*/ 12264 w 592008"/>
                <a:gd name="connsiteY3" fmla="*/ 1385360 h 1385360"/>
                <a:gd name="connsiteX4" fmla="*/ 0 w 592008"/>
                <a:gd name="connsiteY4" fmla="*/ 564697 h 138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008" h="1385360">
                  <a:moveTo>
                    <a:pt x="0" y="564697"/>
                  </a:moveTo>
                  <a:lnTo>
                    <a:pt x="586273" y="0"/>
                  </a:lnTo>
                  <a:cubicBezTo>
                    <a:pt x="588390" y="250986"/>
                    <a:pt x="589891" y="552004"/>
                    <a:pt x="592008" y="802990"/>
                  </a:cubicBezTo>
                  <a:lnTo>
                    <a:pt x="12264" y="1385360"/>
                  </a:lnTo>
                  <a:cubicBezTo>
                    <a:pt x="10028" y="1183296"/>
                    <a:pt x="2236" y="766761"/>
                    <a:pt x="0" y="564697"/>
                  </a:cubicBezTo>
                  <a:close/>
                </a:path>
              </a:pathLst>
            </a:custGeom>
            <a:solidFill>
              <a:srgbClr val="FFFFA8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4" name="Прямоугольник 143"/>
            <p:cNvSpPr/>
            <p:nvPr/>
          </p:nvSpPr>
          <p:spPr>
            <a:xfrm>
              <a:off x="7405041" y="3785253"/>
              <a:ext cx="926605" cy="864644"/>
            </a:xfrm>
            <a:prstGeom prst="rect">
              <a:avLst/>
            </a:prstGeom>
            <a:solidFill>
              <a:srgbClr val="FFFFA8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5" name="Прямоугольник 144"/>
            <p:cNvSpPr/>
            <p:nvPr/>
          </p:nvSpPr>
          <p:spPr>
            <a:xfrm>
              <a:off x="6374557" y="4649896"/>
              <a:ext cx="1000280" cy="889217"/>
            </a:xfrm>
            <a:prstGeom prst="rect">
              <a:avLst/>
            </a:prstGeom>
            <a:solidFill>
              <a:srgbClr val="FFFFA8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96" name="Прямая соединительная линия 95"/>
            <p:cNvCxnSpPr/>
            <p:nvPr/>
          </p:nvCxnSpPr>
          <p:spPr>
            <a:xfrm>
              <a:off x="6372688" y="3776684"/>
              <a:ext cx="198073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Прямая соединительная линия 102"/>
            <p:cNvCxnSpPr/>
            <p:nvPr/>
          </p:nvCxnSpPr>
          <p:spPr>
            <a:xfrm>
              <a:off x="6363162" y="5554799"/>
              <a:ext cx="198073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Прямая соединительная линия 103"/>
            <p:cNvCxnSpPr/>
            <p:nvPr/>
          </p:nvCxnSpPr>
          <p:spPr>
            <a:xfrm flipV="1">
              <a:off x="6372688" y="3767159"/>
              <a:ext cx="0" cy="178764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Прямая соединительная линия 106"/>
            <p:cNvCxnSpPr/>
            <p:nvPr/>
          </p:nvCxnSpPr>
          <p:spPr>
            <a:xfrm flipV="1">
              <a:off x="8343899" y="3751742"/>
              <a:ext cx="0" cy="183671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Прямая соединительная линия 108"/>
            <p:cNvCxnSpPr/>
            <p:nvPr/>
          </p:nvCxnSpPr>
          <p:spPr>
            <a:xfrm>
              <a:off x="7374837" y="2693102"/>
              <a:ext cx="194514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Прямая соединительная линия 111"/>
            <p:cNvCxnSpPr/>
            <p:nvPr/>
          </p:nvCxnSpPr>
          <p:spPr>
            <a:xfrm flipV="1">
              <a:off x="9334267" y="2678917"/>
              <a:ext cx="0" cy="183671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Прямая соединительная линия 113"/>
            <p:cNvCxnSpPr/>
            <p:nvPr/>
          </p:nvCxnSpPr>
          <p:spPr>
            <a:xfrm flipV="1">
              <a:off x="8353425" y="4502913"/>
              <a:ext cx="980842" cy="103932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Прямая соединительная линия 115"/>
            <p:cNvCxnSpPr/>
            <p:nvPr/>
          </p:nvCxnSpPr>
          <p:spPr>
            <a:xfrm flipV="1">
              <a:off x="8337361" y="2737360"/>
              <a:ext cx="980842" cy="103932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Прямая соединительная линия 116"/>
            <p:cNvCxnSpPr/>
            <p:nvPr/>
          </p:nvCxnSpPr>
          <p:spPr>
            <a:xfrm flipV="1">
              <a:off x="6362700" y="2706196"/>
              <a:ext cx="1026426" cy="108762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Прямая соединительная линия 119"/>
            <p:cNvCxnSpPr/>
            <p:nvPr/>
          </p:nvCxnSpPr>
          <p:spPr>
            <a:xfrm>
              <a:off x="6970025" y="3143795"/>
              <a:ext cx="195966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Прямая соединительная линия 121"/>
            <p:cNvCxnSpPr/>
            <p:nvPr/>
          </p:nvCxnSpPr>
          <p:spPr>
            <a:xfrm>
              <a:off x="6372688" y="4641328"/>
              <a:ext cx="195966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Прямая соединительная линия 122"/>
            <p:cNvCxnSpPr/>
            <p:nvPr/>
          </p:nvCxnSpPr>
          <p:spPr>
            <a:xfrm>
              <a:off x="8929688" y="3159969"/>
              <a:ext cx="0" cy="179521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Прямая соединительная линия 124"/>
            <p:cNvCxnSpPr/>
            <p:nvPr/>
          </p:nvCxnSpPr>
          <p:spPr>
            <a:xfrm>
              <a:off x="7393889" y="3767159"/>
              <a:ext cx="0" cy="179521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Прямая соединительная линия 126"/>
            <p:cNvCxnSpPr/>
            <p:nvPr/>
          </p:nvCxnSpPr>
          <p:spPr>
            <a:xfrm flipV="1">
              <a:off x="8332235" y="3581395"/>
              <a:ext cx="1005974" cy="10659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Прямая соединительная линия 128"/>
            <p:cNvCxnSpPr/>
            <p:nvPr/>
          </p:nvCxnSpPr>
          <p:spPr>
            <a:xfrm flipV="1">
              <a:off x="7380198" y="2715500"/>
              <a:ext cx="1005974" cy="10659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Группа 152"/>
          <p:cNvGrpSpPr/>
          <p:nvPr/>
        </p:nvGrpSpPr>
        <p:grpSpPr>
          <a:xfrm>
            <a:off x="3696758" y="6097107"/>
            <a:ext cx="434247" cy="518484"/>
            <a:chOff x="7023828" y="3726978"/>
            <a:chExt cx="434247" cy="518484"/>
          </a:xfrm>
        </p:grpSpPr>
        <p:sp>
          <p:nvSpPr>
            <p:cNvPr id="148" name="Овал 147"/>
            <p:cNvSpPr/>
            <p:nvPr/>
          </p:nvSpPr>
          <p:spPr>
            <a:xfrm>
              <a:off x="7023828" y="3811215"/>
              <a:ext cx="434247" cy="434247"/>
            </a:xfrm>
            <a:prstGeom prst="ellipse">
              <a:avLst/>
            </a:prstGeom>
            <a:noFill/>
            <a:ln w="57150" cap="rnd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9" name="Прямоугольник 148"/>
            <p:cNvSpPr/>
            <p:nvPr/>
          </p:nvSpPr>
          <p:spPr>
            <a:xfrm>
              <a:off x="7119074" y="3726978"/>
              <a:ext cx="243752" cy="178272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51" name="Прямая соединительная линия 150"/>
            <p:cNvCxnSpPr/>
            <p:nvPr/>
          </p:nvCxnSpPr>
          <p:spPr>
            <a:xfrm>
              <a:off x="7243331" y="3767159"/>
              <a:ext cx="0" cy="178272"/>
            </a:xfrm>
            <a:prstGeom prst="line">
              <a:avLst/>
            </a:prstGeom>
            <a:ln w="57150" cap="rnd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8" name="Рисунок 157"/>
          <p:cNvPicPr>
            <a:picLocks noChangeAspect="1"/>
          </p:cNvPicPr>
          <p:nvPr/>
        </p:nvPicPr>
        <p:blipFill rotWithShape="1">
          <a:blip r:embed="rId5"/>
          <a:srcRect l="12085" t="48276" r="44658" b="13469"/>
          <a:stretch/>
        </p:blipFill>
        <p:spPr>
          <a:xfrm>
            <a:off x="3534855" y="4138357"/>
            <a:ext cx="814255" cy="515436"/>
          </a:xfrm>
          <a:prstGeom prst="rect">
            <a:avLst/>
          </a:prstGeom>
        </p:spPr>
      </p:pic>
      <p:grpSp>
        <p:nvGrpSpPr>
          <p:cNvPr id="170" name="Группа 169"/>
          <p:cNvGrpSpPr/>
          <p:nvPr/>
        </p:nvGrpSpPr>
        <p:grpSpPr>
          <a:xfrm>
            <a:off x="3548227" y="2109754"/>
            <a:ext cx="715041" cy="740691"/>
            <a:chOff x="6231021" y="3170338"/>
            <a:chExt cx="2137477" cy="2214152"/>
          </a:xfrm>
        </p:grpSpPr>
        <p:sp>
          <p:nvSpPr>
            <p:cNvPr id="165" name="Полилиния 164"/>
            <p:cNvSpPr/>
            <p:nvPr/>
          </p:nvSpPr>
          <p:spPr>
            <a:xfrm>
              <a:off x="6486525" y="3400425"/>
              <a:ext cx="1619250" cy="1704975"/>
            </a:xfrm>
            <a:custGeom>
              <a:avLst/>
              <a:gdLst>
                <a:gd name="connsiteX0" fmla="*/ 923925 w 1619250"/>
                <a:gd name="connsiteY0" fmla="*/ 0 h 1704975"/>
                <a:gd name="connsiteX1" fmla="*/ 0 w 1619250"/>
                <a:gd name="connsiteY1" fmla="*/ 1266825 h 1704975"/>
                <a:gd name="connsiteX2" fmla="*/ 1619250 w 1619250"/>
                <a:gd name="connsiteY2" fmla="*/ 1704975 h 1704975"/>
                <a:gd name="connsiteX3" fmla="*/ 1590675 w 1619250"/>
                <a:gd name="connsiteY3" fmla="*/ 638175 h 1704975"/>
                <a:gd name="connsiteX4" fmla="*/ 1590675 w 1619250"/>
                <a:gd name="connsiteY4" fmla="*/ 638175 h 1704975"/>
                <a:gd name="connsiteX5" fmla="*/ 1600200 w 1619250"/>
                <a:gd name="connsiteY5" fmla="*/ 64770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9250" h="1704975">
                  <a:moveTo>
                    <a:pt x="923925" y="0"/>
                  </a:moveTo>
                  <a:lnTo>
                    <a:pt x="0" y="1266825"/>
                  </a:lnTo>
                  <a:lnTo>
                    <a:pt x="1619250" y="1704975"/>
                  </a:lnTo>
                  <a:lnTo>
                    <a:pt x="1590675" y="638175"/>
                  </a:lnTo>
                  <a:lnTo>
                    <a:pt x="1590675" y="638175"/>
                  </a:lnTo>
                  <a:lnTo>
                    <a:pt x="1600200" y="647700"/>
                  </a:lnTo>
                </a:path>
              </a:pathLst>
            </a:custGeom>
            <a:noFill/>
            <a:ln w="3810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6" name="Овал 165"/>
            <p:cNvSpPr/>
            <p:nvPr/>
          </p:nvSpPr>
          <p:spPr>
            <a:xfrm>
              <a:off x="7159231" y="3170338"/>
              <a:ext cx="538075" cy="5380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7" name="Овал 166"/>
            <p:cNvSpPr/>
            <p:nvPr/>
          </p:nvSpPr>
          <p:spPr>
            <a:xfrm>
              <a:off x="6231021" y="4379461"/>
              <a:ext cx="538075" cy="5380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8" name="Овал 167"/>
            <p:cNvSpPr/>
            <p:nvPr/>
          </p:nvSpPr>
          <p:spPr>
            <a:xfrm>
              <a:off x="7818370" y="4846415"/>
              <a:ext cx="538075" cy="5380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9" name="Овал 168"/>
            <p:cNvSpPr/>
            <p:nvPr/>
          </p:nvSpPr>
          <p:spPr>
            <a:xfrm>
              <a:off x="7830423" y="3784954"/>
              <a:ext cx="538075" cy="5380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94" name="Группа 193"/>
          <p:cNvGrpSpPr/>
          <p:nvPr/>
        </p:nvGrpSpPr>
        <p:grpSpPr>
          <a:xfrm>
            <a:off x="5576268" y="3232346"/>
            <a:ext cx="5924389" cy="3344538"/>
            <a:chOff x="5707986" y="2668863"/>
            <a:chExt cx="4030739" cy="2275502"/>
          </a:xfrm>
        </p:grpSpPr>
        <p:pic>
          <p:nvPicPr>
            <p:cNvPr id="180" name="Рисунок 179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69" b="89929" l="9979" r="97209"/>
                      </a14:imgEffect>
                    </a14:imgLayer>
                  </a14:imgProps>
                </a:ext>
              </a:extLst>
            </a:blip>
            <a:srcRect l="11400" t="11255" r="5220" b="19754"/>
            <a:stretch/>
          </p:blipFill>
          <p:spPr>
            <a:xfrm>
              <a:off x="5729750" y="2668863"/>
              <a:ext cx="4008975" cy="2275502"/>
            </a:xfrm>
            <a:prstGeom prst="rect">
              <a:avLst/>
            </a:prstGeom>
          </p:spPr>
        </p:pic>
        <p:pic>
          <p:nvPicPr>
            <p:cNvPr id="181" name="Рисунок 180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backgroundMark x1="15143" y1="57681" x2="15143" y2="57681"/>
                          <a14:backgroundMark x1="29170" y1="48118" x2="29170" y2="48118"/>
                          <a14:backgroundMark x1="55967" y1="64191" x2="55967" y2="64191"/>
                          <a14:backgroundMark x1="54013" y1="68260" x2="54013" y2="68260"/>
                        </a14:backgroundRemoval>
                      </a14:imgEffect>
                    </a14:imgLayer>
                  </a14:imgProps>
                </a:ext>
              </a:extLst>
            </a:blip>
            <a:srcRect l="10889" t="35952" r="41785" b="19398"/>
            <a:stretch/>
          </p:blipFill>
          <p:spPr>
            <a:xfrm>
              <a:off x="5707986" y="2761800"/>
              <a:ext cx="2206171" cy="1427814"/>
            </a:xfrm>
            <a:prstGeom prst="rect">
              <a:avLst/>
            </a:prstGeom>
          </p:spPr>
        </p:pic>
        <p:cxnSp>
          <p:nvCxnSpPr>
            <p:cNvPr id="182" name="Прямая соединительная линия 181"/>
            <p:cNvCxnSpPr/>
            <p:nvPr/>
          </p:nvCxnSpPr>
          <p:spPr>
            <a:xfrm>
              <a:off x="5745223" y="3509031"/>
              <a:ext cx="0" cy="1150330"/>
            </a:xfrm>
            <a:prstGeom prst="line">
              <a:avLst/>
            </a:prstGeom>
            <a:ln w="5715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Прямая соединительная линия 184"/>
            <p:cNvCxnSpPr/>
            <p:nvPr/>
          </p:nvCxnSpPr>
          <p:spPr>
            <a:xfrm>
              <a:off x="6078692" y="3767158"/>
              <a:ext cx="0" cy="1091719"/>
            </a:xfrm>
            <a:prstGeom prst="line">
              <a:avLst/>
            </a:prstGeom>
            <a:ln w="5715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Прямая соединительная линия 186"/>
            <p:cNvCxnSpPr/>
            <p:nvPr/>
          </p:nvCxnSpPr>
          <p:spPr>
            <a:xfrm>
              <a:off x="6458938" y="3933744"/>
              <a:ext cx="0" cy="1007467"/>
            </a:xfrm>
            <a:prstGeom prst="line">
              <a:avLst/>
            </a:prstGeom>
            <a:ln w="5715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Прямая соединительная линия 188"/>
            <p:cNvCxnSpPr/>
            <p:nvPr/>
          </p:nvCxnSpPr>
          <p:spPr>
            <a:xfrm>
              <a:off x="7554407" y="3933744"/>
              <a:ext cx="0" cy="1007467"/>
            </a:xfrm>
            <a:prstGeom prst="line">
              <a:avLst/>
            </a:prstGeom>
            <a:ln w="5715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Прямая соединительная линия 190"/>
            <p:cNvCxnSpPr/>
            <p:nvPr/>
          </p:nvCxnSpPr>
          <p:spPr>
            <a:xfrm>
              <a:off x="7877945" y="3651976"/>
              <a:ext cx="0" cy="1150330"/>
            </a:xfrm>
            <a:prstGeom prst="line">
              <a:avLst/>
            </a:prstGeom>
            <a:ln w="5715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TextBox 194"/>
          <p:cNvSpPr txBox="1"/>
          <p:nvPr/>
        </p:nvSpPr>
        <p:spPr>
          <a:xfrm>
            <a:off x="4666181" y="1765728"/>
            <a:ext cx="721837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1600" b="1" dirty="0">
                <a:latin typeface="Roboto Light" panose="02000000000000000000" pitchFamily="2" charset="0"/>
                <a:ea typeface="Roboto Light" panose="02000000000000000000" pitchFamily="2" charset="0"/>
              </a:rPr>
              <a:t>Для чего?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Проверка гипотез на части модели с более быстрым расчетом</a:t>
            </a: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Возможность разделить части по пользователям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Упрощение анализа данных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Снижение нагрузки на ПК</a:t>
            </a:r>
          </a:p>
        </p:txBody>
      </p:sp>
      <p:sp>
        <p:nvSpPr>
          <p:cNvPr id="196" name="Прямоугольник 195"/>
          <p:cNvSpPr/>
          <p:nvPr/>
        </p:nvSpPr>
        <p:spPr>
          <a:xfrm>
            <a:off x="209217" y="1753707"/>
            <a:ext cx="36576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Montserrat" pitchFamily="2" charset="-52"/>
                <a:cs typeface="Arial" panose="020B0604020202020204" pitchFamily="34" charset="0"/>
              </a:rPr>
              <a:t>Задачи в </a:t>
            </a:r>
            <a:r>
              <a:rPr lang="en-US" sz="1600" dirty="0">
                <a:latin typeface="Montserrat" pitchFamily="2" charset="-52"/>
                <a:cs typeface="Arial" panose="020B0604020202020204" pitchFamily="34" charset="0"/>
              </a:rPr>
              <a:t>WORKFLOW</a:t>
            </a:r>
            <a:endParaRPr lang="ru-RU" sz="1600" dirty="0">
              <a:latin typeface="Montserrat" pitchFamily="2" charset="-5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01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8" name="Диаграмма 20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4131065"/>
              </p:ext>
            </p:extLst>
          </p:nvPr>
        </p:nvGraphicFramePr>
        <p:xfrm>
          <a:off x="8311135" y="3116864"/>
          <a:ext cx="3698504" cy="33506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7" name="Прямоугольник 196"/>
          <p:cNvSpPr/>
          <p:nvPr/>
        </p:nvSpPr>
        <p:spPr>
          <a:xfrm>
            <a:off x="-160130" y="2416809"/>
            <a:ext cx="6276640" cy="315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9900" b="1" dirty="0">
                <a:solidFill>
                  <a:srgbClr val="DDDDDD"/>
                </a:solidFill>
                <a:latin typeface="Montserrat" pitchFamily="2" charset="-52"/>
                <a:cs typeface="Arial" panose="020B0604020202020204" pitchFamily="34" charset="0"/>
              </a:rPr>
              <a:t>БД</a:t>
            </a:r>
            <a:endParaRPr lang="ru-RU" sz="19900" dirty="0">
              <a:solidFill>
                <a:srgbClr val="DDDDDD"/>
              </a:solidFill>
              <a:latin typeface="Montserrat" pitchFamily="2" charset="-52"/>
              <a:cs typeface="Arial" panose="020B0604020202020204" pitchFamily="34" charset="0"/>
            </a:endParaRPr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1855657" y="190968"/>
            <a:ext cx="101539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ЗАГРУЗКА И ОБРАБОТКА ДАННЫХ ИЗ ВНЕШНИХ ИСТОЧНИКОВ</a:t>
            </a:r>
          </a:p>
        </p:txBody>
      </p:sp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8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4493044" y="1697362"/>
            <a:ext cx="3017124" cy="1780607"/>
          </a:xfrm>
          <a:prstGeom prst="rect">
            <a:avLst/>
          </a:prstGeom>
          <a:solidFill>
            <a:srgbClr val="BFBFB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991726"/>
              </p:ext>
            </p:extLst>
          </p:nvPr>
        </p:nvGraphicFramePr>
        <p:xfrm>
          <a:off x="314660" y="859975"/>
          <a:ext cx="11525317" cy="67707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460874">
                  <a:extLst>
                    <a:ext uri="{9D8B030D-6E8A-4147-A177-3AD203B41FA5}">
                      <a16:colId xmlns:a16="http://schemas.microsoft.com/office/drawing/2014/main" val="1082460218"/>
                    </a:ext>
                  </a:extLst>
                </a:gridCol>
                <a:gridCol w="10064443">
                  <a:extLst>
                    <a:ext uri="{9D8B030D-6E8A-4147-A177-3AD203B41FA5}">
                      <a16:colId xmlns:a16="http://schemas.microsoft.com/office/drawing/2014/main" val="720959762"/>
                    </a:ext>
                  </a:extLst>
                </a:gridCol>
              </a:tblGrid>
              <a:tr h="338537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Задача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Автоматизация</a:t>
                      </a:r>
                      <a:r>
                        <a:rPr lang="ru-RU" sz="1400" baseline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ru-RU" sz="1400" baseline="0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подгрузки</a:t>
                      </a:r>
                      <a:r>
                        <a:rPr lang="ru-RU" sz="1400" baseline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исторической информации из корпоративных баз данных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516200"/>
                  </a:ext>
                </a:extLst>
              </a:tr>
              <a:tr h="338537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Результат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Актуализация модели за 2 минуты, внедрение</a:t>
                      </a:r>
                      <a:r>
                        <a:rPr lang="ru-RU" sz="1400" baseline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верификации информации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69894"/>
                  </a:ext>
                </a:extLst>
              </a:tr>
            </a:tbl>
          </a:graphicData>
        </a:graphic>
      </p:graphicFrame>
      <p:pic>
        <p:nvPicPr>
          <p:cNvPr id="94" name="Рисунок 93"/>
          <p:cNvPicPr>
            <a:picLocks noChangeAspect="1"/>
          </p:cNvPicPr>
          <p:nvPr/>
        </p:nvPicPr>
        <p:blipFill rotWithShape="1">
          <a:blip r:embed="rId6"/>
          <a:srcRect l="14678" t="1" b="63133"/>
          <a:stretch/>
        </p:blipFill>
        <p:spPr>
          <a:xfrm>
            <a:off x="4504679" y="1725437"/>
            <a:ext cx="2418995" cy="166401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4" name="Прямоугольник 123"/>
          <p:cNvSpPr/>
          <p:nvPr/>
        </p:nvSpPr>
        <p:spPr>
          <a:xfrm>
            <a:off x="4497199" y="3743743"/>
            <a:ext cx="3060594" cy="278537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6000">
              <a:spcAft>
                <a:spcPts val="600"/>
              </a:spcAft>
            </a:pPr>
            <a:r>
              <a:rPr lang="ru-RU" sz="1500" dirty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Дополнительные функции:</a:t>
            </a:r>
          </a:p>
          <a:p>
            <a:pPr marL="36000" indent="288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500" dirty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Выбор файлов для загрузки пользовательским диалогом</a:t>
            </a:r>
          </a:p>
          <a:p>
            <a:pPr marL="36000" indent="288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500" dirty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Вывод недостающих скважин</a:t>
            </a:r>
          </a:p>
          <a:p>
            <a:pPr marL="36000" indent="288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500" dirty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Выбор даты обновления</a:t>
            </a:r>
          </a:p>
          <a:p>
            <a:pPr marL="36000" indent="288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500" dirty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Обработка и отбраковка данных на моменте загрузки данных </a:t>
            </a:r>
          </a:p>
          <a:p>
            <a:pPr marL="36000" indent="288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500" dirty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Сглаживание показателей </a:t>
            </a:r>
          </a:p>
        </p:txBody>
      </p:sp>
      <p:sp>
        <p:nvSpPr>
          <p:cNvPr id="136" name="Прямоугольник 135"/>
          <p:cNvSpPr/>
          <p:nvPr/>
        </p:nvSpPr>
        <p:spPr>
          <a:xfrm>
            <a:off x="10893552" y="3786871"/>
            <a:ext cx="729732" cy="2350823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7" name="Прямоугольник 136"/>
          <p:cNvSpPr/>
          <p:nvPr/>
        </p:nvSpPr>
        <p:spPr>
          <a:xfrm>
            <a:off x="9713976" y="4924967"/>
            <a:ext cx="1909308" cy="523220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pPr algn="r"/>
            <a:r>
              <a:rPr lang="ru-RU" sz="1400" dirty="0">
                <a:latin typeface="Montserrat" pitchFamily="2" charset="-52"/>
                <a:cs typeface="Arial" panose="020B0604020202020204" pitchFamily="34" charset="0"/>
              </a:rPr>
              <a:t>ДОГРУЖЕННЫЕ ДАННЫЕ</a:t>
            </a:r>
          </a:p>
        </p:txBody>
      </p:sp>
      <p:sp>
        <p:nvSpPr>
          <p:cNvPr id="138" name="Стрелка вправо 137"/>
          <p:cNvSpPr/>
          <p:nvPr/>
        </p:nvSpPr>
        <p:spPr>
          <a:xfrm>
            <a:off x="3816833" y="3751511"/>
            <a:ext cx="602985" cy="489861"/>
          </a:xfrm>
          <a:prstGeom prst="rightArrow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4" name="Группа 13"/>
          <p:cNvGrpSpPr/>
          <p:nvPr/>
        </p:nvGrpSpPr>
        <p:grpSpPr>
          <a:xfrm>
            <a:off x="371144" y="1716752"/>
            <a:ext cx="3128595" cy="4855498"/>
            <a:chOff x="461581" y="1716752"/>
            <a:chExt cx="3128595" cy="4855498"/>
          </a:xfrm>
        </p:grpSpPr>
        <p:grpSp>
          <p:nvGrpSpPr>
            <p:cNvPr id="13" name="Группа 12"/>
            <p:cNvGrpSpPr/>
            <p:nvPr/>
          </p:nvGrpSpPr>
          <p:grpSpPr>
            <a:xfrm>
              <a:off x="480798" y="1716752"/>
              <a:ext cx="3068804" cy="4855498"/>
              <a:chOff x="480798" y="1716752"/>
              <a:chExt cx="3068804" cy="4855498"/>
            </a:xfrm>
          </p:grpSpPr>
          <p:grpSp>
            <p:nvGrpSpPr>
              <p:cNvPr id="175" name="Группа 174"/>
              <p:cNvGrpSpPr/>
              <p:nvPr/>
            </p:nvGrpSpPr>
            <p:grpSpPr>
              <a:xfrm>
                <a:off x="480798" y="5172138"/>
                <a:ext cx="3047445" cy="1400112"/>
                <a:chOff x="754217" y="1982043"/>
                <a:chExt cx="2153418" cy="989362"/>
              </a:xfrm>
            </p:grpSpPr>
            <p:sp>
              <p:nvSpPr>
                <p:cNvPr id="176" name="Овал 175"/>
                <p:cNvSpPr/>
                <p:nvPr/>
              </p:nvSpPr>
              <p:spPr>
                <a:xfrm>
                  <a:off x="754217" y="2357264"/>
                  <a:ext cx="2153418" cy="614141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77" name="Овал 176"/>
                <p:cNvSpPr/>
                <p:nvPr/>
              </p:nvSpPr>
              <p:spPr>
                <a:xfrm>
                  <a:off x="754217" y="1982043"/>
                  <a:ext cx="2153418" cy="614141"/>
                </a:xfrm>
                <a:prstGeom prst="ellipse">
                  <a:avLst/>
                </a:prstGeom>
                <a:solidFill>
                  <a:srgbClr val="00B050">
                    <a:alpha val="50196"/>
                  </a:srgbClr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cxnSp>
              <p:nvCxnSpPr>
                <p:cNvPr id="178" name="Прямая соединительная линия 177"/>
                <p:cNvCxnSpPr>
                  <a:stCxn id="177" idx="2"/>
                  <a:endCxn id="176" idx="2"/>
                </p:cNvCxnSpPr>
                <p:nvPr/>
              </p:nvCxnSpPr>
              <p:spPr>
                <a:xfrm>
                  <a:off x="754217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Прямая соединительная линия 178"/>
                <p:cNvCxnSpPr>
                  <a:stCxn id="177" idx="6"/>
                  <a:endCxn id="176" idx="6"/>
                </p:cNvCxnSpPr>
                <p:nvPr/>
              </p:nvCxnSpPr>
              <p:spPr>
                <a:xfrm>
                  <a:off x="2907635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4" name="Группа 163"/>
              <p:cNvGrpSpPr/>
              <p:nvPr/>
            </p:nvGrpSpPr>
            <p:grpSpPr>
              <a:xfrm>
                <a:off x="480798" y="4020342"/>
                <a:ext cx="3047445" cy="1400112"/>
                <a:chOff x="754217" y="1982043"/>
                <a:chExt cx="2153418" cy="989362"/>
              </a:xfrm>
            </p:grpSpPr>
            <p:sp>
              <p:nvSpPr>
                <p:cNvPr id="171" name="Овал 170"/>
                <p:cNvSpPr/>
                <p:nvPr/>
              </p:nvSpPr>
              <p:spPr>
                <a:xfrm>
                  <a:off x="754217" y="2357264"/>
                  <a:ext cx="2153418" cy="614141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72" name="Овал 171"/>
                <p:cNvSpPr/>
                <p:nvPr/>
              </p:nvSpPr>
              <p:spPr>
                <a:xfrm>
                  <a:off x="754217" y="1982043"/>
                  <a:ext cx="2153418" cy="614141"/>
                </a:xfrm>
                <a:prstGeom prst="ellipse">
                  <a:avLst/>
                </a:prstGeom>
                <a:solidFill>
                  <a:srgbClr val="00B050">
                    <a:alpha val="50196"/>
                  </a:srgbClr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cxnSp>
              <p:nvCxnSpPr>
                <p:cNvPr id="173" name="Прямая соединительная линия 172"/>
                <p:cNvCxnSpPr>
                  <a:stCxn id="172" idx="2"/>
                  <a:endCxn id="171" idx="2"/>
                </p:cNvCxnSpPr>
                <p:nvPr/>
              </p:nvCxnSpPr>
              <p:spPr>
                <a:xfrm>
                  <a:off x="754217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Прямая соединительная линия 173"/>
                <p:cNvCxnSpPr>
                  <a:stCxn id="172" idx="6"/>
                  <a:endCxn id="171" idx="6"/>
                </p:cNvCxnSpPr>
                <p:nvPr/>
              </p:nvCxnSpPr>
              <p:spPr>
                <a:xfrm>
                  <a:off x="2907635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2" name="Группа 151"/>
              <p:cNvGrpSpPr/>
              <p:nvPr/>
            </p:nvGrpSpPr>
            <p:grpSpPr>
              <a:xfrm>
                <a:off x="480798" y="2868547"/>
                <a:ext cx="3047445" cy="1400112"/>
                <a:chOff x="754217" y="1982043"/>
                <a:chExt cx="2153418" cy="989362"/>
              </a:xfrm>
            </p:grpSpPr>
            <p:sp>
              <p:nvSpPr>
                <p:cNvPr id="154" name="Овал 153"/>
                <p:cNvSpPr/>
                <p:nvPr/>
              </p:nvSpPr>
              <p:spPr>
                <a:xfrm>
                  <a:off x="754217" y="2357264"/>
                  <a:ext cx="2153418" cy="614141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55" name="Овал 154"/>
                <p:cNvSpPr/>
                <p:nvPr/>
              </p:nvSpPr>
              <p:spPr>
                <a:xfrm>
                  <a:off x="754217" y="1982043"/>
                  <a:ext cx="2153418" cy="614141"/>
                </a:xfrm>
                <a:prstGeom prst="ellipse">
                  <a:avLst/>
                </a:prstGeom>
                <a:solidFill>
                  <a:srgbClr val="00B050">
                    <a:alpha val="50196"/>
                  </a:srgbClr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cxnSp>
              <p:nvCxnSpPr>
                <p:cNvPr id="156" name="Прямая соединительная линия 155"/>
                <p:cNvCxnSpPr>
                  <a:stCxn id="155" idx="2"/>
                  <a:endCxn id="154" idx="2"/>
                </p:cNvCxnSpPr>
                <p:nvPr/>
              </p:nvCxnSpPr>
              <p:spPr>
                <a:xfrm>
                  <a:off x="754217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Прямая соединительная линия 156"/>
                <p:cNvCxnSpPr>
                  <a:stCxn id="155" idx="6"/>
                  <a:endCxn id="154" idx="6"/>
                </p:cNvCxnSpPr>
                <p:nvPr/>
              </p:nvCxnSpPr>
              <p:spPr>
                <a:xfrm>
                  <a:off x="2907635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Группа 9"/>
              <p:cNvGrpSpPr/>
              <p:nvPr/>
            </p:nvGrpSpPr>
            <p:grpSpPr>
              <a:xfrm>
                <a:off x="502157" y="1716752"/>
                <a:ext cx="3047445" cy="1400112"/>
                <a:chOff x="754217" y="1982043"/>
                <a:chExt cx="2153418" cy="989362"/>
              </a:xfrm>
            </p:grpSpPr>
            <p:sp>
              <p:nvSpPr>
                <p:cNvPr id="147" name="Овал 146"/>
                <p:cNvSpPr/>
                <p:nvPr/>
              </p:nvSpPr>
              <p:spPr>
                <a:xfrm>
                  <a:off x="754217" y="2357264"/>
                  <a:ext cx="2153418" cy="614141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" name="Овал 1"/>
                <p:cNvSpPr/>
                <p:nvPr/>
              </p:nvSpPr>
              <p:spPr>
                <a:xfrm>
                  <a:off x="754217" y="1982043"/>
                  <a:ext cx="2153418" cy="614141"/>
                </a:xfrm>
                <a:prstGeom prst="ellipse">
                  <a:avLst/>
                </a:prstGeom>
                <a:solidFill>
                  <a:srgbClr val="00B050">
                    <a:alpha val="50196"/>
                  </a:srgbClr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cxnSp>
              <p:nvCxnSpPr>
                <p:cNvPr id="7" name="Прямая соединительная линия 6"/>
                <p:cNvCxnSpPr>
                  <a:stCxn id="2" idx="2"/>
                  <a:endCxn id="147" idx="2"/>
                </p:cNvCxnSpPr>
                <p:nvPr/>
              </p:nvCxnSpPr>
              <p:spPr>
                <a:xfrm>
                  <a:off x="754217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Прямая соединительная линия 149"/>
                <p:cNvCxnSpPr>
                  <a:stCxn id="2" idx="6"/>
                  <a:endCxn id="147" idx="6"/>
                </p:cNvCxnSpPr>
                <p:nvPr/>
              </p:nvCxnSpPr>
              <p:spPr>
                <a:xfrm>
                  <a:off x="2907635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Полилиния 11"/>
              <p:cNvSpPr/>
              <p:nvPr/>
            </p:nvSpPr>
            <p:spPr>
              <a:xfrm>
                <a:off x="533400" y="2305050"/>
                <a:ext cx="2990850" cy="400050"/>
              </a:xfrm>
              <a:custGeom>
                <a:avLst/>
                <a:gdLst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857500 w 2990850"/>
                  <a:gd name="connsiteY4" fmla="*/ 1079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794000 w 2990850"/>
                  <a:gd name="connsiteY4" fmla="*/ 952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90850" h="400050">
                    <a:moveTo>
                      <a:pt x="6350" y="19050"/>
                    </a:moveTo>
                    <a:lnTo>
                      <a:pt x="0" y="368300"/>
                    </a:lnTo>
                    <a:lnTo>
                      <a:pt x="2984500" y="400050"/>
                    </a:lnTo>
                    <a:lnTo>
                      <a:pt x="2990850" y="0"/>
                    </a:lnTo>
                    <a:lnTo>
                      <a:pt x="2794000" y="95250"/>
                    </a:lnTo>
                    <a:lnTo>
                      <a:pt x="2527300" y="234950"/>
                    </a:lnTo>
                    <a:lnTo>
                      <a:pt x="2012950" y="317500"/>
                    </a:lnTo>
                    <a:lnTo>
                      <a:pt x="1708150" y="355600"/>
                    </a:lnTo>
                    <a:lnTo>
                      <a:pt x="977900" y="336550"/>
                    </a:lnTo>
                    <a:lnTo>
                      <a:pt x="584200" y="273050"/>
                    </a:lnTo>
                    <a:lnTo>
                      <a:pt x="355600" y="184150"/>
                    </a:lnTo>
                    <a:lnTo>
                      <a:pt x="317500" y="152400"/>
                    </a:lnTo>
                    <a:lnTo>
                      <a:pt x="63500" y="50800"/>
                    </a:lnTo>
                    <a:lnTo>
                      <a:pt x="6350" y="1905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3" name="Полилиния 182"/>
              <p:cNvSpPr/>
              <p:nvPr/>
            </p:nvSpPr>
            <p:spPr>
              <a:xfrm>
                <a:off x="508507" y="3466612"/>
                <a:ext cx="2990850" cy="400050"/>
              </a:xfrm>
              <a:custGeom>
                <a:avLst/>
                <a:gdLst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857500 w 2990850"/>
                  <a:gd name="connsiteY4" fmla="*/ 1079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794000 w 2990850"/>
                  <a:gd name="connsiteY4" fmla="*/ 952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90850" h="400050">
                    <a:moveTo>
                      <a:pt x="6350" y="19050"/>
                    </a:moveTo>
                    <a:lnTo>
                      <a:pt x="0" y="368300"/>
                    </a:lnTo>
                    <a:lnTo>
                      <a:pt x="2984500" y="400050"/>
                    </a:lnTo>
                    <a:lnTo>
                      <a:pt x="2990850" y="0"/>
                    </a:lnTo>
                    <a:lnTo>
                      <a:pt x="2794000" y="95250"/>
                    </a:lnTo>
                    <a:lnTo>
                      <a:pt x="2527300" y="234950"/>
                    </a:lnTo>
                    <a:lnTo>
                      <a:pt x="2012950" y="317500"/>
                    </a:lnTo>
                    <a:lnTo>
                      <a:pt x="1708150" y="355600"/>
                    </a:lnTo>
                    <a:lnTo>
                      <a:pt x="977900" y="336550"/>
                    </a:lnTo>
                    <a:lnTo>
                      <a:pt x="584200" y="273050"/>
                    </a:lnTo>
                    <a:lnTo>
                      <a:pt x="355600" y="184150"/>
                    </a:lnTo>
                    <a:lnTo>
                      <a:pt x="317500" y="152400"/>
                    </a:lnTo>
                    <a:lnTo>
                      <a:pt x="63500" y="50800"/>
                    </a:lnTo>
                    <a:lnTo>
                      <a:pt x="6350" y="1905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4" name="Полилиния 183"/>
              <p:cNvSpPr/>
              <p:nvPr/>
            </p:nvSpPr>
            <p:spPr>
              <a:xfrm>
                <a:off x="508507" y="4609388"/>
                <a:ext cx="2990850" cy="400050"/>
              </a:xfrm>
              <a:custGeom>
                <a:avLst/>
                <a:gdLst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857500 w 2990850"/>
                  <a:gd name="connsiteY4" fmla="*/ 1079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794000 w 2990850"/>
                  <a:gd name="connsiteY4" fmla="*/ 952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90850" h="400050">
                    <a:moveTo>
                      <a:pt x="6350" y="19050"/>
                    </a:moveTo>
                    <a:lnTo>
                      <a:pt x="0" y="368300"/>
                    </a:lnTo>
                    <a:lnTo>
                      <a:pt x="2984500" y="400050"/>
                    </a:lnTo>
                    <a:lnTo>
                      <a:pt x="2990850" y="0"/>
                    </a:lnTo>
                    <a:lnTo>
                      <a:pt x="2794000" y="95250"/>
                    </a:lnTo>
                    <a:lnTo>
                      <a:pt x="2527300" y="234950"/>
                    </a:lnTo>
                    <a:lnTo>
                      <a:pt x="2012950" y="317500"/>
                    </a:lnTo>
                    <a:lnTo>
                      <a:pt x="1708150" y="355600"/>
                    </a:lnTo>
                    <a:lnTo>
                      <a:pt x="977900" y="336550"/>
                    </a:lnTo>
                    <a:lnTo>
                      <a:pt x="584200" y="273050"/>
                    </a:lnTo>
                    <a:lnTo>
                      <a:pt x="355600" y="184150"/>
                    </a:lnTo>
                    <a:lnTo>
                      <a:pt x="317500" y="152400"/>
                    </a:lnTo>
                    <a:lnTo>
                      <a:pt x="63500" y="50800"/>
                    </a:lnTo>
                    <a:lnTo>
                      <a:pt x="6350" y="1905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6" name="Полилиния 185"/>
              <p:cNvSpPr/>
              <p:nvPr/>
            </p:nvSpPr>
            <p:spPr>
              <a:xfrm>
                <a:off x="502157" y="5759173"/>
                <a:ext cx="2997200" cy="400050"/>
              </a:xfrm>
              <a:custGeom>
                <a:avLst/>
                <a:gdLst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857500 w 2990850"/>
                  <a:gd name="connsiteY4" fmla="*/ 1079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794000 w 2990850"/>
                  <a:gd name="connsiteY4" fmla="*/ 952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90850" h="400050">
                    <a:moveTo>
                      <a:pt x="6350" y="19050"/>
                    </a:moveTo>
                    <a:lnTo>
                      <a:pt x="0" y="368300"/>
                    </a:lnTo>
                    <a:lnTo>
                      <a:pt x="2984500" y="400050"/>
                    </a:lnTo>
                    <a:lnTo>
                      <a:pt x="2990850" y="0"/>
                    </a:lnTo>
                    <a:lnTo>
                      <a:pt x="2794000" y="95250"/>
                    </a:lnTo>
                    <a:lnTo>
                      <a:pt x="2527300" y="234950"/>
                    </a:lnTo>
                    <a:lnTo>
                      <a:pt x="2012950" y="317500"/>
                    </a:lnTo>
                    <a:lnTo>
                      <a:pt x="1708150" y="355600"/>
                    </a:lnTo>
                    <a:lnTo>
                      <a:pt x="977900" y="336550"/>
                    </a:lnTo>
                    <a:lnTo>
                      <a:pt x="584200" y="273050"/>
                    </a:lnTo>
                    <a:lnTo>
                      <a:pt x="355600" y="184150"/>
                    </a:lnTo>
                    <a:lnTo>
                      <a:pt x="317500" y="152400"/>
                    </a:lnTo>
                    <a:lnTo>
                      <a:pt x="63500" y="50800"/>
                    </a:lnTo>
                    <a:lnTo>
                      <a:pt x="6350" y="1905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88" name="Прямоугольник 187"/>
            <p:cNvSpPr/>
            <p:nvPr/>
          </p:nvSpPr>
          <p:spPr>
            <a:xfrm>
              <a:off x="664754" y="2282722"/>
              <a:ext cx="2686928" cy="595931"/>
            </a:xfrm>
            <a:prstGeom prst="rect">
              <a:avLst/>
            </a:prstGeom>
            <a:noFill/>
          </p:spPr>
          <p:txBody>
            <a:bodyPr wrap="square">
              <a:prstTxWarp prst="textArchDown">
                <a:avLst>
                  <a:gd name="adj" fmla="val 3050721"/>
                </a:avLst>
              </a:prstTxWarp>
              <a:spAutoFit/>
            </a:bodyPr>
            <a:lstStyle/>
            <a:p>
              <a:pPr algn="ctr"/>
              <a:r>
                <a:rPr lang="ru-RU" sz="5400" dirty="0">
                  <a:latin typeface="Montserrat" pitchFamily="2" charset="-52"/>
                  <a:cs typeface="Arial" panose="020B0604020202020204" pitchFamily="34" charset="0"/>
                </a:rPr>
                <a:t>ДОБЫЧА</a:t>
              </a:r>
            </a:p>
          </p:txBody>
        </p:sp>
        <p:sp>
          <p:nvSpPr>
            <p:cNvPr id="190" name="Прямоугольник 189"/>
            <p:cNvSpPr/>
            <p:nvPr/>
          </p:nvSpPr>
          <p:spPr>
            <a:xfrm>
              <a:off x="657293" y="3453546"/>
              <a:ext cx="2686928" cy="595931"/>
            </a:xfrm>
            <a:prstGeom prst="rect">
              <a:avLst/>
            </a:prstGeom>
            <a:noFill/>
          </p:spPr>
          <p:txBody>
            <a:bodyPr wrap="square">
              <a:prstTxWarp prst="textArchDown">
                <a:avLst>
                  <a:gd name="adj" fmla="val 3050721"/>
                </a:avLst>
              </a:prstTxWarp>
              <a:spAutoFit/>
            </a:bodyPr>
            <a:lstStyle/>
            <a:p>
              <a:pPr algn="ctr"/>
              <a:r>
                <a:rPr lang="ru-RU" sz="5400" dirty="0">
                  <a:latin typeface="Montserrat" pitchFamily="2" charset="-52"/>
                  <a:cs typeface="Arial" panose="020B0604020202020204" pitchFamily="34" charset="0"/>
                </a:rPr>
                <a:t>ЗАКАЧКА</a:t>
              </a:r>
            </a:p>
          </p:txBody>
        </p:sp>
        <p:sp>
          <p:nvSpPr>
            <p:cNvPr id="192" name="Прямоугольник 191"/>
            <p:cNvSpPr/>
            <p:nvPr/>
          </p:nvSpPr>
          <p:spPr>
            <a:xfrm>
              <a:off x="744823" y="4627002"/>
              <a:ext cx="2686928" cy="595931"/>
            </a:xfrm>
            <a:prstGeom prst="rect">
              <a:avLst/>
            </a:prstGeom>
            <a:noFill/>
          </p:spPr>
          <p:txBody>
            <a:bodyPr wrap="square">
              <a:prstTxWarp prst="textArchDown">
                <a:avLst>
                  <a:gd name="adj" fmla="val 3050721"/>
                </a:avLst>
              </a:prstTxWarp>
              <a:spAutoFit/>
            </a:bodyPr>
            <a:lstStyle/>
            <a:p>
              <a:pPr algn="ctr"/>
              <a:r>
                <a:rPr lang="ru-RU" sz="5400" dirty="0">
                  <a:latin typeface="Montserrat" pitchFamily="2" charset="-52"/>
                  <a:cs typeface="Arial" panose="020B0604020202020204" pitchFamily="34" charset="0"/>
                </a:rPr>
                <a:t>ДАВЛЕНИЕ</a:t>
              </a:r>
            </a:p>
          </p:txBody>
        </p:sp>
        <p:sp>
          <p:nvSpPr>
            <p:cNvPr id="193" name="Прямоугольник 192"/>
            <p:cNvSpPr/>
            <p:nvPr/>
          </p:nvSpPr>
          <p:spPr>
            <a:xfrm>
              <a:off x="461581" y="5552659"/>
              <a:ext cx="3128595" cy="813077"/>
            </a:xfrm>
            <a:prstGeom prst="rect">
              <a:avLst/>
            </a:prstGeom>
            <a:noFill/>
          </p:spPr>
          <p:txBody>
            <a:bodyPr wrap="square">
              <a:prstTxWarp prst="textArchDown">
                <a:avLst>
                  <a:gd name="adj" fmla="val 2139362"/>
                </a:avLst>
              </a:prstTxWarp>
              <a:spAutoFit/>
            </a:bodyPr>
            <a:lstStyle/>
            <a:p>
              <a:pPr algn="ctr"/>
              <a:r>
                <a:rPr lang="ru-RU" sz="5400" dirty="0">
                  <a:latin typeface="Montserrat" pitchFamily="2" charset="-52"/>
                  <a:cs typeface="Arial" panose="020B0604020202020204" pitchFamily="34" charset="0"/>
                </a:rPr>
                <a:t>ПЕРФОРАЦИИ</a:t>
              </a:r>
            </a:p>
          </p:txBody>
        </p:sp>
      </p:grpSp>
      <p:grpSp>
        <p:nvGrpSpPr>
          <p:cNvPr id="24" name="Группа 23"/>
          <p:cNvGrpSpPr/>
          <p:nvPr/>
        </p:nvGrpSpPr>
        <p:grpSpPr>
          <a:xfrm>
            <a:off x="5788389" y="1730053"/>
            <a:ext cx="1790356" cy="523220"/>
            <a:chOff x="6767449" y="1850078"/>
            <a:chExt cx="1790356" cy="523220"/>
          </a:xfrm>
        </p:grpSpPr>
        <p:sp>
          <p:nvSpPr>
            <p:cNvPr id="198" name="Прямоугольник 197"/>
            <p:cNvSpPr/>
            <p:nvPr/>
          </p:nvSpPr>
          <p:spPr>
            <a:xfrm>
              <a:off x="6821232" y="1886227"/>
              <a:ext cx="1627208" cy="468204"/>
            </a:xfrm>
            <a:prstGeom prst="rect">
              <a:avLst/>
            </a:prstGeom>
            <a:solidFill>
              <a:srgbClr val="7FD7A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6767449" y="1850078"/>
              <a:ext cx="17903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latin typeface="Montserrat" pitchFamily="2" charset="-52"/>
                </a:rPr>
                <a:t>Выбор файлов </a:t>
              </a:r>
            </a:p>
            <a:p>
              <a:r>
                <a:rPr lang="ru-RU" sz="1400" dirty="0">
                  <a:latin typeface="Montserrat" pitchFamily="2" charset="-52"/>
                </a:rPr>
                <a:t>для загрузки</a:t>
              </a:r>
            </a:p>
          </p:txBody>
        </p:sp>
      </p:grpSp>
      <p:grpSp>
        <p:nvGrpSpPr>
          <p:cNvPr id="23" name="Группа 22"/>
          <p:cNvGrpSpPr/>
          <p:nvPr/>
        </p:nvGrpSpPr>
        <p:grpSpPr>
          <a:xfrm>
            <a:off x="5838761" y="2297960"/>
            <a:ext cx="1790356" cy="746912"/>
            <a:chOff x="6808063" y="2429858"/>
            <a:chExt cx="1790356" cy="746912"/>
          </a:xfrm>
        </p:grpSpPr>
        <p:sp>
          <p:nvSpPr>
            <p:cNvPr id="201" name="Прямоугольник 200"/>
            <p:cNvSpPr/>
            <p:nvPr/>
          </p:nvSpPr>
          <p:spPr>
            <a:xfrm>
              <a:off x="6821232" y="2446634"/>
              <a:ext cx="1627443" cy="730136"/>
            </a:xfrm>
            <a:prstGeom prst="rect">
              <a:avLst/>
            </a:prstGeom>
            <a:solidFill>
              <a:srgbClr val="7FD7A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6808063" y="2429858"/>
              <a:ext cx="179035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latin typeface="Montserrat" pitchFamily="2" charset="-52"/>
                </a:rPr>
                <a:t>Перевод в </a:t>
              </a:r>
            </a:p>
            <a:p>
              <a:r>
                <a:rPr lang="ru-RU" sz="1400" dirty="0">
                  <a:latin typeface="Montserrat" pitchFamily="2" charset="-52"/>
                </a:rPr>
                <a:t>табличный формат</a:t>
              </a:r>
            </a:p>
          </p:txBody>
        </p:sp>
      </p:grpSp>
      <p:sp>
        <p:nvSpPr>
          <p:cNvPr id="199" name="Стрелка вниз 198"/>
          <p:cNvSpPr/>
          <p:nvPr/>
        </p:nvSpPr>
        <p:spPr>
          <a:xfrm>
            <a:off x="7255354" y="2172039"/>
            <a:ext cx="185665" cy="248025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2" name="Группа 21"/>
          <p:cNvGrpSpPr/>
          <p:nvPr/>
        </p:nvGrpSpPr>
        <p:grpSpPr>
          <a:xfrm>
            <a:off x="5788389" y="2948367"/>
            <a:ext cx="1790356" cy="680385"/>
            <a:chOff x="6767449" y="3068392"/>
            <a:chExt cx="1790356" cy="680385"/>
          </a:xfrm>
        </p:grpSpPr>
        <p:sp>
          <p:nvSpPr>
            <p:cNvPr id="204" name="Прямоугольник 203"/>
            <p:cNvSpPr/>
            <p:nvPr/>
          </p:nvSpPr>
          <p:spPr>
            <a:xfrm>
              <a:off x="6834173" y="3266539"/>
              <a:ext cx="1623776" cy="451331"/>
            </a:xfrm>
            <a:prstGeom prst="rect">
              <a:avLst/>
            </a:prstGeom>
            <a:solidFill>
              <a:srgbClr val="7FD7A7"/>
            </a:solidFill>
            <a:ln w="12700">
              <a:solidFill>
                <a:srgbClr val="BCBC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6767449" y="3225557"/>
              <a:ext cx="17903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latin typeface="Montserrat" pitchFamily="2" charset="-52"/>
                </a:rPr>
                <a:t>Загрузка данных </a:t>
              </a:r>
            </a:p>
            <a:p>
              <a:r>
                <a:rPr lang="ru-RU" sz="1400" dirty="0">
                  <a:latin typeface="Montserrat" pitchFamily="2" charset="-52"/>
                </a:rPr>
                <a:t>в стратегию</a:t>
              </a:r>
            </a:p>
          </p:txBody>
        </p:sp>
        <p:sp>
          <p:nvSpPr>
            <p:cNvPr id="205" name="Стрелка вниз 204"/>
            <p:cNvSpPr/>
            <p:nvPr/>
          </p:nvSpPr>
          <p:spPr>
            <a:xfrm>
              <a:off x="8213740" y="3068392"/>
              <a:ext cx="185665" cy="248025"/>
            </a:xfrm>
            <a:prstGeom prst="down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09" name="Прямоугольник 208"/>
          <p:cNvSpPr/>
          <p:nvPr/>
        </p:nvSpPr>
        <p:spPr>
          <a:xfrm>
            <a:off x="8309360" y="1671997"/>
            <a:ext cx="3700279" cy="140038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6000">
              <a:spcAft>
                <a:spcPts val="600"/>
              </a:spcAft>
            </a:pPr>
            <a:r>
              <a:rPr lang="ru-RU" sz="1500" dirty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Таким образом получаем:</a:t>
            </a:r>
          </a:p>
          <a:p>
            <a:pPr marL="36000" indent="288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500" dirty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Сформированную историю по скважинам</a:t>
            </a:r>
          </a:p>
          <a:p>
            <a:pPr marL="36000" indent="288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500" dirty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Возможность оценить показатели без инициализации проекта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8309360" y="3116864"/>
            <a:ext cx="3700279" cy="3350677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1" name="Стрелка вправо 210"/>
          <p:cNvSpPr/>
          <p:nvPr/>
        </p:nvSpPr>
        <p:spPr>
          <a:xfrm>
            <a:off x="7632084" y="3764817"/>
            <a:ext cx="602985" cy="489861"/>
          </a:xfrm>
          <a:prstGeom prst="rightArrow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8886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ятиугольник 8"/>
          <p:cNvSpPr/>
          <p:nvPr/>
        </p:nvSpPr>
        <p:spPr>
          <a:xfrm rot="5400000">
            <a:off x="4558699" y="1565989"/>
            <a:ext cx="2937388" cy="3149410"/>
          </a:xfrm>
          <a:prstGeom prst="homePlate">
            <a:avLst>
              <a:gd name="adj" fmla="val 15120"/>
            </a:avLst>
          </a:prstGeom>
          <a:solidFill>
            <a:srgbClr val="BFBFBF">
              <a:alpha val="2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7" name="Прямоугольник 196"/>
          <p:cNvSpPr/>
          <p:nvPr/>
        </p:nvSpPr>
        <p:spPr>
          <a:xfrm>
            <a:off x="-161824" y="2563087"/>
            <a:ext cx="6276640" cy="315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9900" b="1" dirty="0">
                <a:solidFill>
                  <a:srgbClr val="DDDDDD"/>
                </a:solidFill>
                <a:latin typeface="Montserrat" pitchFamily="2" charset="-52"/>
                <a:cs typeface="Arial" panose="020B0604020202020204" pitchFamily="34" charset="0"/>
              </a:rPr>
              <a:t>БД</a:t>
            </a:r>
            <a:endParaRPr lang="ru-RU" sz="19900" dirty="0">
              <a:solidFill>
                <a:srgbClr val="DDDDDD"/>
              </a:solidFill>
              <a:latin typeface="Montserrat" pitchFamily="2" charset="-52"/>
              <a:cs typeface="Arial" panose="020B0604020202020204" pitchFamily="34" charset="0"/>
            </a:endParaRPr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1855657" y="190968"/>
            <a:ext cx="101539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ЗАГРУЗКА И ОБРАБОТКА ДАННЫХ ИЗ ВНЕШНИХ ИСТОЧНИКОВ</a:t>
            </a:r>
          </a:p>
        </p:txBody>
      </p:sp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9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4531596" y="4772538"/>
            <a:ext cx="3017124" cy="1780607"/>
          </a:xfrm>
          <a:prstGeom prst="rect">
            <a:avLst/>
          </a:prstGeom>
          <a:solidFill>
            <a:srgbClr val="BFBFB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095906"/>
              </p:ext>
            </p:extLst>
          </p:nvPr>
        </p:nvGraphicFramePr>
        <p:xfrm>
          <a:off x="314660" y="859975"/>
          <a:ext cx="11525317" cy="67707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460874">
                  <a:extLst>
                    <a:ext uri="{9D8B030D-6E8A-4147-A177-3AD203B41FA5}">
                      <a16:colId xmlns:a16="http://schemas.microsoft.com/office/drawing/2014/main" val="1082460218"/>
                    </a:ext>
                  </a:extLst>
                </a:gridCol>
                <a:gridCol w="10064443">
                  <a:extLst>
                    <a:ext uri="{9D8B030D-6E8A-4147-A177-3AD203B41FA5}">
                      <a16:colId xmlns:a16="http://schemas.microsoft.com/office/drawing/2014/main" val="720959762"/>
                    </a:ext>
                  </a:extLst>
                </a:gridCol>
              </a:tblGrid>
              <a:tr h="338537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Задача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Загрузка и использование в проекте произвольных видов промысловой информации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516200"/>
                  </a:ext>
                </a:extLst>
              </a:tr>
              <a:tr h="338537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Результат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Создание промысловой базы внутри проекта дизайнера моделей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69894"/>
                  </a:ext>
                </a:extLst>
              </a:tr>
            </a:tbl>
          </a:graphicData>
        </a:graphic>
      </p:graphicFrame>
      <p:pic>
        <p:nvPicPr>
          <p:cNvPr id="65" name="Рисунок 64"/>
          <p:cNvPicPr>
            <a:picLocks noChangeAspect="1"/>
          </p:cNvPicPr>
          <p:nvPr/>
        </p:nvPicPr>
        <p:blipFill rotWithShape="1">
          <a:blip r:embed="rId5"/>
          <a:srcRect l="18504" r="37740"/>
          <a:stretch/>
        </p:blipFill>
        <p:spPr>
          <a:xfrm>
            <a:off x="4526876" y="4816286"/>
            <a:ext cx="2193100" cy="1697429"/>
          </a:xfrm>
          <a:prstGeom prst="rect">
            <a:avLst/>
          </a:prstGeom>
        </p:spPr>
      </p:pic>
      <p:sp>
        <p:nvSpPr>
          <p:cNvPr id="138" name="Стрелка вправо 137"/>
          <p:cNvSpPr/>
          <p:nvPr/>
        </p:nvSpPr>
        <p:spPr>
          <a:xfrm>
            <a:off x="3781626" y="3751511"/>
            <a:ext cx="602985" cy="489861"/>
          </a:xfrm>
          <a:prstGeom prst="rightArrow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4" name="Группа 13"/>
          <p:cNvGrpSpPr/>
          <p:nvPr/>
        </p:nvGrpSpPr>
        <p:grpSpPr>
          <a:xfrm>
            <a:off x="384549" y="1716752"/>
            <a:ext cx="3128595" cy="4855498"/>
            <a:chOff x="461581" y="1716752"/>
            <a:chExt cx="3128595" cy="4855498"/>
          </a:xfrm>
        </p:grpSpPr>
        <p:grpSp>
          <p:nvGrpSpPr>
            <p:cNvPr id="13" name="Группа 12"/>
            <p:cNvGrpSpPr/>
            <p:nvPr/>
          </p:nvGrpSpPr>
          <p:grpSpPr>
            <a:xfrm>
              <a:off x="480798" y="1716752"/>
              <a:ext cx="3068804" cy="4855498"/>
              <a:chOff x="480798" y="1716752"/>
              <a:chExt cx="3068804" cy="4855498"/>
            </a:xfrm>
          </p:grpSpPr>
          <p:grpSp>
            <p:nvGrpSpPr>
              <p:cNvPr id="175" name="Группа 174"/>
              <p:cNvGrpSpPr/>
              <p:nvPr/>
            </p:nvGrpSpPr>
            <p:grpSpPr>
              <a:xfrm>
                <a:off x="480798" y="5172138"/>
                <a:ext cx="3047445" cy="1400112"/>
                <a:chOff x="754217" y="1982043"/>
                <a:chExt cx="2153418" cy="989362"/>
              </a:xfrm>
            </p:grpSpPr>
            <p:sp>
              <p:nvSpPr>
                <p:cNvPr id="176" name="Овал 175"/>
                <p:cNvSpPr/>
                <p:nvPr/>
              </p:nvSpPr>
              <p:spPr>
                <a:xfrm>
                  <a:off x="754217" y="2357264"/>
                  <a:ext cx="2153418" cy="614141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77" name="Овал 176"/>
                <p:cNvSpPr/>
                <p:nvPr/>
              </p:nvSpPr>
              <p:spPr>
                <a:xfrm>
                  <a:off x="754217" y="1982043"/>
                  <a:ext cx="2153418" cy="614141"/>
                </a:xfrm>
                <a:prstGeom prst="ellipse">
                  <a:avLst/>
                </a:prstGeom>
                <a:solidFill>
                  <a:srgbClr val="00B050">
                    <a:alpha val="50196"/>
                  </a:srgbClr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cxnSp>
              <p:nvCxnSpPr>
                <p:cNvPr id="178" name="Прямая соединительная линия 177"/>
                <p:cNvCxnSpPr>
                  <a:stCxn id="177" idx="2"/>
                  <a:endCxn id="176" idx="2"/>
                </p:cNvCxnSpPr>
                <p:nvPr/>
              </p:nvCxnSpPr>
              <p:spPr>
                <a:xfrm>
                  <a:off x="754217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Прямая соединительная линия 178"/>
                <p:cNvCxnSpPr>
                  <a:stCxn id="177" idx="6"/>
                  <a:endCxn id="176" idx="6"/>
                </p:cNvCxnSpPr>
                <p:nvPr/>
              </p:nvCxnSpPr>
              <p:spPr>
                <a:xfrm>
                  <a:off x="2907635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4" name="Группа 163"/>
              <p:cNvGrpSpPr/>
              <p:nvPr/>
            </p:nvGrpSpPr>
            <p:grpSpPr>
              <a:xfrm>
                <a:off x="480798" y="4020342"/>
                <a:ext cx="3047445" cy="1400112"/>
                <a:chOff x="754217" y="1982043"/>
                <a:chExt cx="2153418" cy="989362"/>
              </a:xfrm>
            </p:grpSpPr>
            <p:sp>
              <p:nvSpPr>
                <p:cNvPr id="171" name="Овал 170"/>
                <p:cNvSpPr/>
                <p:nvPr/>
              </p:nvSpPr>
              <p:spPr>
                <a:xfrm>
                  <a:off x="754217" y="2357264"/>
                  <a:ext cx="2153418" cy="614141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72" name="Овал 171"/>
                <p:cNvSpPr/>
                <p:nvPr/>
              </p:nvSpPr>
              <p:spPr>
                <a:xfrm>
                  <a:off x="754217" y="1982043"/>
                  <a:ext cx="2153418" cy="614141"/>
                </a:xfrm>
                <a:prstGeom prst="ellipse">
                  <a:avLst/>
                </a:prstGeom>
                <a:solidFill>
                  <a:srgbClr val="00B050">
                    <a:alpha val="50196"/>
                  </a:srgbClr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cxnSp>
              <p:nvCxnSpPr>
                <p:cNvPr id="173" name="Прямая соединительная линия 172"/>
                <p:cNvCxnSpPr>
                  <a:stCxn id="172" idx="2"/>
                  <a:endCxn id="171" idx="2"/>
                </p:cNvCxnSpPr>
                <p:nvPr/>
              </p:nvCxnSpPr>
              <p:spPr>
                <a:xfrm>
                  <a:off x="754217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Прямая соединительная линия 173"/>
                <p:cNvCxnSpPr>
                  <a:stCxn id="172" idx="6"/>
                  <a:endCxn id="171" idx="6"/>
                </p:cNvCxnSpPr>
                <p:nvPr/>
              </p:nvCxnSpPr>
              <p:spPr>
                <a:xfrm>
                  <a:off x="2907635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2" name="Группа 151"/>
              <p:cNvGrpSpPr/>
              <p:nvPr/>
            </p:nvGrpSpPr>
            <p:grpSpPr>
              <a:xfrm>
                <a:off x="480798" y="2868547"/>
                <a:ext cx="3047445" cy="1400112"/>
                <a:chOff x="754217" y="1982043"/>
                <a:chExt cx="2153418" cy="989362"/>
              </a:xfrm>
            </p:grpSpPr>
            <p:sp>
              <p:nvSpPr>
                <p:cNvPr id="154" name="Овал 153"/>
                <p:cNvSpPr/>
                <p:nvPr/>
              </p:nvSpPr>
              <p:spPr>
                <a:xfrm>
                  <a:off x="754217" y="2357264"/>
                  <a:ext cx="2153418" cy="614141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55" name="Овал 154"/>
                <p:cNvSpPr/>
                <p:nvPr/>
              </p:nvSpPr>
              <p:spPr>
                <a:xfrm>
                  <a:off x="754217" y="1982043"/>
                  <a:ext cx="2153418" cy="614141"/>
                </a:xfrm>
                <a:prstGeom prst="ellipse">
                  <a:avLst/>
                </a:prstGeom>
                <a:solidFill>
                  <a:srgbClr val="00B050">
                    <a:alpha val="50196"/>
                  </a:srgbClr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cxnSp>
              <p:nvCxnSpPr>
                <p:cNvPr id="156" name="Прямая соединительная линия 155"/>
                <p:cNvCxnSpPr>
                  <a:stCxn id="155" idx="2"/>
                  <a:endCxn id="154" idx="2"/>
                </p:cNvCxnSpPr>
                <p:nvPr/>
              </p:nvCxnSpPr>
              <p:spPr>
                <a:xfrm>
                  <a:off x="754217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Прямая соединительная линия 156"/>
                <p:cNvCxnSpPr>
                  <a:stCxn id="155" idx="6"/>
                  <a:endCxn id="154" idx="6"/>
                </p:cNvCxnSpPr>
                <p:nvPr/>
              </p:nvCxnSpPr>
              <p:spPr>
                <a:xfrm>
                  <a:off x="2907635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Группа 9"/>
              <p:cNvGrpSpPr/>
              <p:nvPr/>
            </p:nvGrpSpPr>
            <p:grpSpPr>
              <a:xfrm>
                <a:off x="502157" y="1716752"/>
                <a:ext cx="3047445" cy="1400112"/>
                <a:chOff x="754217" y="1982043"/>
                <a:chExt cx="2153418" cy="989362"/>
              </a:xfrm>
            </p:grpSpPr>
            <p:sp>
              <p:nvSpPr>
                <p:cNvPr id="147" name="Овал 146"/>
                <p:cNvSpPr/>
                <p:nvPr/>
              </p:nvSpPr>
              <p:spPr>
                <a:xfrm>
                  <a:off x="754217" y="2357264"/>
                  <a:ext cx="2153418" cy="614141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" name="Овал 1"/>
                <p:cNvSpPr/>
                <p:nvPr/>
              </p:nvSpPr>
              <p:spPr>
                <a:xfrm>
                  <a:off x="754217" y="1982043"/>
                  <a:ext cx="2153418" cy="614141"/>
                </a:xfrm>
                <a:prstGeom prst="ellipse">
                  <a:avLst/>
                </a:prstGeom>
                <a:solidFill>
                  <a:srgbClr val="00B050">
                    <a:alpha val="50196"/>
                  </a:srgbClr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cxnSp>
              <p:nvCxnSpPr>
                <p:cNvPr id="7" name="Прямая соединительная линия 6"/>
                <p:cNvCxnSpPr>
                  <a:stCxn id="2" idx="2"/>
                  <a:endCxn id="147" idx="2"/>
                </p:cNvCxnSpPr>
                <p:nvPr/>
              </p:nvCxnSpPr>
              <p:spPr>
                <a:xfrm>
                  <a:off x="754217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Прямая соединительная линия 149"/>
                <p:cNvCxnSpPr>
                  <a:stCxn id="2" idx="6"/>
                  <a:endCxn id="147" idx="6"/>
                </p:cNvCxnSpPr>
                <p:nvPr/>
              </p:nvCxnSpPr>
              <p:spPr>
                <a:xfrm>
                  <a:off x="2907635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Полилиния 11"/>
              <p:cNvSpPr/>
              <p:nvPr/>
            </p:nvSpPr>
            <p:spPr>
              <a:xfrm>
                <a:off x="533400" y="2305050"/>
                <a:ext cx="2990850" cy="400050"/>
              </a:xfrm>
              <a:custGeom>
                <a:avLst/>
                <a:gdLst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857500 w 2990850"/>
                  <a:gd name="connsiteY4" fmla="*/ 1079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794000 w 2990850"/>
                  <a:gd name="connsiteY4" fmla="*/ 952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90850" h="400050">
                    <a:moveTo>
                      <a:pt x="6350" y="19050"/>
                    </a:moveTo>
                    <a:lnTo>
                      <a:pt x="0" y="368300"/>
                    </a:lnTo>
                    <a:lnTo>
                      <a:pt x="2984500" y="400050"/>
                    </a:lnTo>
                    <a:lnTo>
                      <a:pt x="2990850" y="0"/>
                    </a:lnTo>
                    <a:lnTo>
                      <a:pt x="2794000" y="95250"/>
                    </a:lnTo>
                    <a:lnTo>
                      <a:pt x="2527300" y="234950"/>
                    </a:lnTo>
                    <a:lnTo>
                      <a:pt x="2012950" y="317500"/>
                    </a:lnTo>
                    <a:lnTo>
                      <a:pt x="1708150" y="355600"/>
                    </a:lnTo>
                    <a:lnTo>
                      <a:pt x="977900" y="336550"/>
                    </a:lnTo>
                    <a:lnTo>
                      <a:pt x="584200" y="273050"/>
                    </a:lnTo>
                    <a:lnTo>
                      <a:pt x="355600" y="184150"/>
                    </a:lnTo>
                    <a:lnTo>
                      <a:pt x="317500" y="152400"/>
                    </a:lnTo>
                    <a:lnTo>
                      <a:pt x="63500" y="50800"/>
                    </a:lnTo>
                    <a:lnTo>
                      <a:pt x="6350" y="1905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3" name="Полилиния 182"/>
              <p:cNvSpPr/>
              <p:nvPr/>
            </p:nvSpPr>
            <p:spPr>
              <a:xfrm>
                <a:off x="508507" y="3466612"/>
                <a:ext cx="2990850" cy="400050"/>
              </a:xfrm>
              <a:custGeom>
                <a:avLst/>
                <a:gdLst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857500 w 2990850"/>
                  <a:gd name="connsiteY4" fmla="*/ 1079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794000 w 2990850"/>
                  <a:gd name="connsiteY4" fmla="*/ 952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90850" h="400050">
                    <a:moveTo>
                      <a:pt x="6350" y="19050"/>
                    </a:moveTo>
                    <a:lnTo>
                      <a:pt x="0" y="368300"/>
                    </a:lnTo>
                    <a:lnTo>
                      <a:pt x="2984500" y="400050"/>
                    </a:lnTo>
                    <a:lnTo>
                      <a:pt x="2990850" y="0"/>
                    </a:lnTo>
                    <a:lnTo>
                      <a:pt x="2794000" y="95250"/>
                    </a:lnTo>
                    <a:lnTo>
                      <a:pt x="2527300" y="234950"/>
                    </a:lnTo>
                    <a:lnTo>
                      <a:pt x="2012950" y="317500"/>
                    </a:lnTo>
                    <a:lnTo>
                      <a:pt x="1708150" y="355600"/>
                    </a:lnTo>
                    <a:lnTo>
                      <a:pt x="977900" y="336550"/>
                    </a:lnTo>
                    <a:lnTo>
                      <a:pt x="584200" y="273050"/>
                    </a:lnTo>
                    <a:lnTo>
                      <a:pt x="355600" y="184150"/>
                    </a:lnTo>
                    <a:lnTo>
                      <a:pt x="317500" y="152400"/>
                    </a:lnTo>
                    <a:lnTo>
                      <a:pt x="63500" y="50800"/>
                    </a:lnTo>
                    <a:lnTo>
                      <a:pt x="6350" y="1905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4" name="Полилиния 183"/>
              <p:cNvSpPr/>
              <p:nvPr/>
            </p:nvSpPr>
            <p:spPr>
              <a:xfrm>
                <a:off x="508507" y="4609388"/>
                <a:ext cx="2990850" cy="400050"/>
              </a:xfrm>
              <a:custGeom>
                <a:avLst/>
                <a:gdLst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857500 w 2990850"/>
                  <a:gd name="connsiteY4" fmla="*/ 1079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794000 w 2990850"/>
                  <a:gd name="connsiteY4" fmla="*/ 952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90850" h="400050">
                    <a:moveTo>
                      <a:pt x="6350" y="19050"/>
                    </a:moveTo>
                    <a:lnTo>
                      <a:pt x="0" y="368300"/>
                    </a:lnTo>
                    <a:lnTo>
                      <a:pt x="2984500" y="400050"/>
                    </a:lnTo>
                    <a:lnTo>
                      <a:pt x="2990850" y="0"/>
                    </a:lnTo>
                    <a:lnTo>
                      <a:pt x="2794000" y="95250"/>
                    </a:lnTo>
                    <a:lnTo>
                      <a:pt x="2527300" y="234950"/>
                    </a:lnTo>
                    <a:lnTo>
                      <a:pt x="2012950" y="317500"/>
                    </a:lnTo>
                    <a:lnTo>
                      <a:pt x="1708150" y="355600"/>
                    </a:lnTo>
                    <a:lnTo>
                      <a:pt x="977900" y="336550"/>
                    </a:lnTo>
                    <a:lnTo>
                      <a:pt x="584200" y="273050"/>
                    </a:lnTo>
                    <a:lnTo>
                      <a:pt x="355600" y="184150"/>
                    </a:lnTo>
                    <a:lnTo>
                      <a:pt x="317500" y="152400"/>
                    </a:lnTo>
                    <a:lnTo>
                      <a:pt x="63500" y="50800"/>
                    </a:lnTo>
                    <a:lnTo>
                      <a:pt x="6350" y="1905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6" name="Полилиния 185"/>
              <p:cNvSpPr/>
              <p:nvPr/>
            </p:nvSpPr>
            <p:spPr>
              <a:xfrm>
                <a:off x="502157" y="5759173"/>
                <a:ext cx="2997200" cy="400050"/>
              </a:xfrm>
              <a:custGeom>
                <a:avLst/>
                <a:gdLst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857500 w 2990850"/>
                  <a:gd name="connsiteY4" fmla="*/ 1079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794000 w 2990850"/>
                  <a:gd name="connsiteY4" fmla="*/ 952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90850" h="400050">
                    <a:moveTo>
                      <a:pt x="6350" y="19050"/>
                    </a:moveTo>
                    <a:lnTo>
                      <a:pt x="0" y="368300"/>
                    </a:lnTo>
                    <a:lnTo>
                      <a:pt x="2984500" y="400050"/>
                    </a:lnTo>
                    <a:lnTo>
                      <a:pt x="2990850" y="0"/>
                    </a:lnTo>
                    <a:lnTo>
                      <a:pt x="2794000" y="95250"/>
                    </a:lnTo>
                    <a:lnTo>
                      <a:pt x="2527300" y="234950"/>
                    </a:lnTo>
                    <a:lnTo>
                      <a:pt x="2012950" y="317500"/>
                    </a:lnTo>
                    <a:lnTo>
                      <a:pt x="1708150" y="355600"/>
                    </a:lnTo>
                    <a:lnTo>
                      <a:pt x="977900" y="336550"/>
                    </a:lnTo>
                    <a:lnTo>
                      <a:pt x="584200" y="273050"/>
                    </a:lnTo>
                    <a:lnTo>
                      <a:pt x="355600" y="184150"/>
                    </a:lnTo>
                    <a:lnTo>
                      <a:pt x="317500" y="152400"/>
                    </a:lnTo>
                    <a:lnTo>
                      <a:pt x="63500" y="50800"/>
                    </a:lnTo>
                    <a:lnTo>
                      <a:pt x="6350" y="1905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90" name="Прямоугольник 189"/>
            <p:cNvSpPr/>
            <p:nvPr/>
          </p:nvSpPr>
          <p:spPr>
            <a:xfrm>
              <a:off x="657293" y="3453546"/>
              <a:ext cx="2686928" cy="595931"/>
            </a:xfrm>
            <a:prstGeom prst="rect">
              <a:avLst/>
            </a:prstGeom>
            <a:noFill/>
          </p:spPr>
          <p:txBody>
            <a:bodyPr wrap="square">
              <a:prstTxWarp prst="textArchDown">
                <a:avLst>
                  <a:gd name="adj" fmla="val 3050721"/>
                </a:avLst>
              </a:prstTxWarp>
              <a:spAutoFit/>
            </a:bodyPr>
            <a:lstStyle/>
            <a:p>
              <a:pPr algn="ctr"/>
              <a:r>
                <a:rPr lang="ru-RU" sz="5400" dirty="0">
                  <a:latin typeface="Montserrat" pitchFamily="2" charset="-52"/>
                  <a:cs typeface="Arial" panose="020B0604020202020204" pitchFamily="34" charset="0"/>
                </a:rPr>
                <a:t>ТЕХ.РЕЖИМ</a:t>
              </a:r>
            </a:p>
          </p:txBody>
        </p:sp>
        <p:sp>
          <p:nvSpPr>
            <p:cNvPr id="192" name="Прямоугольник 191"/>
            <p:cNvSpPr/>
            <p:nvPr/>
          </p:nvSpPr>
          <p:spPr>
            <a:xfrm>
              <a:off x="744823" y="4627002"/>
              <a:ext cx="2686928" cy="595931"/>
            </a:xfrm>
            <a:prstGeom prst="rect">
              <a:avLst/>
            </a:prstGeom>
            <a:noFill/>
          </p:spPr>
          <p:txBody>
            <a:bodyPr wrap="square">
              <a:prstTxWarp prst="textArchDown">
                <a:avLst>
                  <a:gd name="adj" fmla="val 3050721"/>
                </a:avLst>
              </a:prstTxWarp>
              <a:spAutoFit/>
            </a:bodyPr>
            <a:lstStyle/>
            <a:p>
              <a:pPr algn="ctr"/>
              <a:r>
                <a:rPr lang="ru-RU" sz="5400" dirty="0">
                  <a:latin typeface="Montserrat" pitchFamily="2" charset="-52"/>
                  <a:cs typeface="Arial" panose="020B0604020202020204" pitchFamily="34" charset="0"/>
                </a:rPr>
                <a:t>     ГТМ      </a:t>
              </a:r>
            </a:p>
          </p:txBody>
        </p:sp>
        <p:sp>
          <p:nvSpPr>
            <p:cNvPr id="193" name="Прямоугольник 192"/>
            <p:cNvSpPr/>
            <p:nvPr/>
          </p:nvSpPr>
          <p:spPr>
            <a:xfrm>
              <a:off x="461581" y="5552659"/>
              <a:ext cx="3128595" cy="813077"/>
            </a:xfrm>
            <a:prstGeom prst="rect">
              <a:avLst/>
            </a:prstGeom>
            <a:noFill/>
          </p:spPr>
          <p:txBody>
            <a:bodyPr wrap="square">
              <a:prstTxWarp prst="textArchDown">
                <a:avLst>
                  <a:gd name="adj" fmla="val 2139362"/>
                </a:avLst>
              </a:prstTxWarp>
              <a:spAutoFit/>
            </a:bodyPr>
            <a:lstStyle/>
            <a:p>
              <a:pPr algn="ctr"/>
              <a:r>
                <a:rPr lang="ru-RU" sz="5400" dirty="0">
                  <a:latin typeface="Montserrat" pitchFamily="2" charset="-52"/>
                  <a:cs typeface="Arial" panose="020B0604020202020204" pitchFamily="34" charset="0"/>
                </a:rPr>
                <a:t>    ГДИС И ПГИ    </a:t>
              </a:r>
            </a:p>
          </p:txBody>
        </p:sp>
      </p:grpSp>
      <p:grpSp>
        <p:nvGrpSpPr>
          <p:cNvPr id="24" name="Группа 23"/>
          <p:cNvGrpSpPr/>
          <p:nvPr/>
        </p:nvGrpSpPr>
        <p:grpSpPr>
          <a:xfrm>
            <a:off x="5821519" y="4834158"/>
            <a:ext cx="1790356" cy="475424"/>
            <a:chOff x="6762027" y="1879007"/>
            <a:chExt cx="1790356" cy="475424"/>
          </a:xfrm>
        </p:grpSpPr>
        <p:sp>
          <p:nvSpPr>
            <p:cNvPr id="198" name="Прямоугольник 197"/>
            <p:cNvSpPr/>
            <p:nvPr/>
          </p:nvSpPr>
          <p:spPr>
            <a:xfrm>
              <a:off x="6821232" y="1886227"/>
              <a:ext cx="1627208" cy="468204"/>
            </a:xfrm>
            <a:prstGeom prst="rect">
              <a:avLst/>
            </a:prstGeom>
            <a:solidFill>
              <a:srgbClr val="7FD7A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6762027" y="1879007"/>
              <a:ext cx="1790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latin typeface="Montserrat" pitchFamily="2" charset="-52"/>
                </a:rPr>
                <a:t>Выбор файлов </a:t>
              </a:r>
            </a:p>
            <a:p>
              <a:r>
                <a:rPr lang="ru-RU" sz="1200" dirty="0">
                  <a:latin typeface="Montserrat" pitchFamily="2" charset="-52"/>
                </a:rPr>
                <a:t>для загрузки</a:t>
              </a:r>
            </a:p>
          </p:txBody>
        </p:sp>
      </p:grpSp>
      <p:grpSp>
        <p:nvGrpSpPr>
          <p:cNvPr id="23" name="Группа 22"/>
          <p:cNvGrpSpPr/>
          <p:nvPr/>
        </p:nvGrpSpPr>
        <p:grpSpPr>
          <a:xfrm>
            <a:off x="5802362" y="5401785"/>
            <a:ext cx="1951205" cy="506373"/>
            <a:chOff x="6742870" y="2446634"/>
            <a:chExt cx="1951205" cy="506373"/>
          </a:xfrm>
        </p:grpSpPr>
        <p:sp>
          <p:nvSpPr>
            <p:cNvPr id="201" name="Прямоугольник 200"/>
            <p:cNvSpPr/>
            <p:nvPr/>
          </p:nvSpPr>
          <p:spPr>
            <a:xfrm>
              <a:off x="6821232" y="2446634"/>
              <a:ext cx="1627443" cy="506373"/>
            </a:xfrm>
            <a:prstGeom prst="rect">
              <a:avLst/>
            </a:prstGeom>
            <a:solidFill>
              <a:srgbClr val="7FD7A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6742870" y="2456505"/>
              <a:ext cx="19512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latin typeface="Montserrat" pitchFamily="2" charset="-52"/>
                </a:rPr>
                <a:t>Первичная обработки данных</a:t>
              </a:r>
            </a:p>
          </p:txBody>
        </p:sp>
      </p:grpSp>
      <p:sp>
        <p:nvSpPr>
          <p:cNvPr id="199" name="Стрелка вниз 198"/>
          <p:cNvSpPr/>
          <p:nvPr/>
        </p:nvSpPr>
        <p:spPr>
          <a:xfrm>
            <a:off x="7293906" y="5247215"/>
            <a:ext cx="185665" cy="248025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2" name="Группа 21"/>
          <p:cNvGrpSpPr/>
          <p:nvPr/>
        </p:nvGrpSpPr>
        <p:grpSpPr>
          <a:xfrm>
            <a:off x="5821519" y="5823567"/>
            <a:ext cx="1978193" cy="613745"/>
            <a:chOff x="6762027" y="2868416"/>
            <a:chExt cx="1978193" cy="613745"/>
          </a:xfrm>
        </p:grpSpPr>
        <p:sp>
          <p:nvSpPr>
            <p:cNvPr id="204" name="Прямоугольник 203"/>
            <p:cNvSpPr/>
            <p:nvPr/>
          </p:nvSpPr>
          <p:spPr>
            <a:xfrm>
              <a:off x="6824899" y="3030830"/>
              <a:ext cx="1623776" cy="451331"/>
            </a:xfrm>
            <a:prstGeom prst="rect">
              <a:avLst/>
            </a:prstGeom>
            <a:solidFill>
              <a:srgbClr val="7FD7A7"/>
            </a:solidFill>
            <a:ln w="12700">
              <a:solidFill>
                <a:srgbClr val="BCBC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6762027" y="2997342"/>
              <a:ext cx="19781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latin typeface="Montserrat" pitchFamily="2" charset="-52"/>
                </a:rPr>
                <a:t>Сохранение в дизайнер моделей</a:t>
              </a:r>
            </a:p>
          </p:txBody>
        </p:sp>
        <p:sp>
          <p:nvSpPr>
            <p:cNvPr id="205" name="Стрелка вниз 204"/>
            <p:cNvSpPr/>
            <p:nvPr/>
          </p:nvSpPr>
          <p:spPr>
            <a:xfrm>
              <a:off x="8236380" y="2868416"/>
              <a:ext cx="185665" cy="248025"/>
            </a:xfrm>
            <a:prstGeom prst="down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09" name="Прямоугольник 208"/>
          <p:cNvSpPr/>
          <p:nvPr/>
        </p:nvSpPr>
        <p:spPr>
          <a:xfrm>
            <a:off x="8309360" y="1671997"/>
            <a:ext cx="3700279" cy="140038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6000">
              <a:spcAft>
                <a:spcPts val="600"/>
              </a:spcAft>
            </a:pPr>
            <a:r>
              <a:rPr lang="ru-RU" sz="1500" dirty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Таким образом получаем:</a:t>
            </a:r>
          </a:p>
          <a:p>
            <a:pPr marL="36000" indent="288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500" dirty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Структурированную базу данных по проекту</a:t>
            </a:r>
          </a:p>
          <a:p>
            <a:pPr marL="36000" indent="288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500" dirty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Возможность оценить статистику по данным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8309360" y="3116864"/>
            <a:ext cx="3700279" cy="3350677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1" name="Стрелка вправо 210"/>
          <p:cNvSpPr/>
          <p:nvPr/>
        </p:nvSpPr>
        <p:spPr>
          <a:xfrm>
            <a:off x="7654236" y="3760755"/>
            <a:ext cx="602985" cy="489861"/>
          </a:xfrm>
          <a:prstGeom prst="rightArrow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Прямоугольник 63"/>
          <p:cNvSpPr/>
          <p:nvPr/>
        </p:nvSpPr>
        <p:spPr>
          <a:xfrm>
            <a:off x="455198" y="2004627"/>
            <a:ext cx="3022092" cy="904986"/>
          </a:xfrm>
          <a:prstGeom prst="rect">
            <a:avLst/>
          </a:prstGeom>
          <a:noFill/>
        </p:spPr>
        <p:txBody>
          <a:bodyPr wrap="square">
            <a:prstTxWarp prst="textArchDown">
              <a:avLst>
                <a:gd name="adj" fmla="val 1729238"/>
              </a:avLst>
            </a:prstTxWarp>
            <a:spAutoFit/>
          </a:bodyPr>
          <a:lstStyle/>
          <a:p>
            <a:pPr algn="ctr"/>
            <a:r>
              <a:rPr lang="ru-RU" sz="5400" dirty="0">
                <a:latin typeface="Montserrat" pitchFamily="2" charset="-52"/>
                <a:cs typeface="Arial" panose="020B0604020202020204" pitchFamily="34" charset="0"/>
              </a:rPr>
              <a:t>ХИМ. АНАЛИЗ ВОДЫ</a:t>
            </a:r>
          </a:p>
        </p:txBody>
      </p:sp>
      <p:grpSp>
        <p:nvGrpSpPr>
          <p:cNvPr id="6" name="Группа 5"/>
          <p:cNvGrpSpPr/>
          <p:nvPr/>
        </p:nvGrpSpPr>
        <p:grpSpPr>
          <a:xfrm>
            <a:off x="4541919" y="1792933"/>
            <a:ext cx="907772" cy="965200"/>
            <a:chOff x="4824033" y="3110359"/>
            <a:chExt cx="907772" cy="965200"/>
          </a:xfrm>
        </p:grpSpPr>
        <p:grpSp>
          <p:nvGrpSpPr>
            <p:cNvPr id="5" name="Группа 4"/>
            <p:cNvGrpSpPr/>
            <p:nvPr/>
          </p:nvGrpSpPr>
          <p:grpSpPr>
            <a:xfrm>
              <a:off x="5041350" y="3355257"/>
              <a:ext cx="457108" cy="595950"/>
              <a:chOff x="5730413" y="2774657"/>
              <a:chExt cx="483892" cy="630870"/>
            </a:xfrm>
          </p:grpSpPr>
          <p:sp>
            <p:nvSpPr>
              <p:cNvPr id="4" name="Прямоугольник 3"/>
              <p:cNvSpPr/>
              <p:nvPr/>
            </p:nvSpPr>
            <p:spPr>
              <a:xfrm>
                <a:off x="5731805" y="2774659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0" name="Прямоугольник 69"/>
              <p:cNvSpPr/>
              <p:nvPr/>
            </p:nvSpPr>
            <p:spPr>
              <a:xfrm>
                <a:off x="5893344" y="2774658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1" name="Прямоугольник 70"/>
              <p:cNvSpPr/>
              <p:nvPr/>
            </p:nvSpPr>
            <p:spPr>
              <a:xfrm>
                <a:off x="6053310" y="2774657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2" name="Прямоугольник 71"/>
              <p:cNvSpPr/>
              <p:nvPr/>
            </p:nvSpPr>
            <p:spPr>
              <a:xfrm>
                <a:off x="5731261" y="2932469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3" name="Прямоугольник 72"/>
              <p:cNvSpPr/>
              <p:nvPr/>
            </p:nvSpPr>
            <p:spPr>
              <a:xfrm>
                <a:off x="5892800" y="2932468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4" name="Прямоугольник 73"/>
              <p:cNvSpPr/>
              <p:nvPr/>
            </p:nvSpPr>
            <p:spPr>
              <a:xfrm>
                <a:off x="6052766" y="2932467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5" name="Прямоугольник 74"/>
              <p:cNvSpPr/>
              <p:nvPr/>
            </p:nvSpPr>
            <p:spPr>
              <a:xfrm>
                <a:off x="5731123" y="3086652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6" name="Прямоугольник 75"/>
              <p:cNvSpPr/>
              <p:nvPr/>
            </p:nvSpPr>
            <p:spPr>
              <a:xfrm>
                <a:off x="5892662" y="3086651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7" name="Прямоугольник 76"/>
              <p:cNvSpPr/>
              <p:nvPr/>
            </p:nvSpPr>
            <p:spPr>
              <a:xfrm>
                <a:off x="6052628" y="3086650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8" name="Прямоугольник 77"/>
              <p:cNvSpPr/>
              <p:nvPr/>
            </p:nvSpPr>
            <p:spPr>
              <a:xfrm>
                <a:off x="5730413" y="3244532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9" name="Прямоугольник 78"/>
              <p:cNvSpPr/>
              <p:nvPr/>
            </p:nvSpPr>
            <p:spPr>
              <a:xfrm>
                <a:off x="5891952" y="3244531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0" name="Прямоугольник 79"/>
              <p:cNvSpPr/>
              <p:nvPr/>
            </p:nvSpPr>
            <p:spPr>
              <a:xfrm>
                <a:off x="6051918" y="3244530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3" name="Прямоугольник с одним вырезанным углом 2"/>
            <p:cNvSpPr/>
            <p:nvPr/>
          </p:nvSpPr>
          <p:spPr>
            <a:xfrm>
              <a:off x="4910988" y="3110359"/>
              <a:ext cx="736572" cy="965200"/>
            </a:xfrm>
            <a:prstGeom prst="snip1Rect">
              <a:avLst>
                <a:gd name="adj" fmla="val 34307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824033" y="3495549"/>
              <a:ext cx="907772" cy="4001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Montserrat ExtraBold" pitchFamily="2" charset="-52"/>
                </a:rPr>
                <a:t>CSV</a:t>
              </a:r>
              <a:endParaRPr lang="ru-RU" sz="2000" dirty="0">
                <a:solidFill>
                  <a:schemeClr val="bg1"/>
                </a:solidFill>
                <a:latin typeface="Montserrat ExtraBold" pitchFamily="2" charset="-52"/>
              </a:endParaRPr>
            </a:p>
          </p:txBody>
        </p:sp>
      </p:grpSp>
      <p:grpSp>
        <p:nvGrpSpPr>
          <p:cNvPr id="83" name="Группа 82"/>
          <p:cNvGrpSpPr/>
          <p:nvPr/>
        </p:nvGrpSpPr>
        <p:grpSpPr>
          <a:xfrm>
            <a:off x="5583316" y="1795455"/>
            <a:ext cx="907772" cy="965200"/>
            <a:chOff x="4824033" y="3110359"/>
            <a:chExt cx="907772" cy="965200"/>
          </a:xfrm>
        </p:grpSpPr>
        <p:grpSp>
          <p:nvGrpSpPr>
            <p:cNvPr id="84" name="Группа 83"/>
            <p:cNvGrpSpPr/>
            <p:nvPr/>
          </p:nvGrpSpPr>
          <p:grpSpPr>
            <a:xfrm>
              <a:off x="5041350" y="3355257"/>
              <a:ext cx="457108" cy="595950"/>
              <a:chOff x="5730413" y="2774657"/>
              <a:chExt cx="483892" cy="630870"/>
            </a:xfrm>
          </p:grpSpPr>
          <p:sp>
            <p:nvSpPr>
              <p:cNvPr id="87" name="Прямоугольник 86"/>
              <p:cNvSpPr/>
              <p:nvPr/>
            </p:nvSpPr>
            <p:spPr>
              <a:xfrm>
                <a:off x="5731805" y="2774659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8" name="Прямоугольник 87"/>
              <p:cNvSpPr/>
              <p:nvPr/>
            </p:nvSpPr>
            <p:spPr>
              <a:xfrm>
                <a:off x="5893344" y="2774658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9" name="Прямоугольник 88"/>
              <p:cNvSpPr/>
              <p:nvPr/>
            </p:nvSpPr>
            <p:spPr>
              <a:xfrm>
                <a:off x="6053310" y="2774657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0" name="Прямоугольник 89"/>
              <p:cNvSpPr/>
              <p:nvPr/>
            </p:nvSpPr>
            <p:spPr>
              <a:xfrm>
                <a:off x="5731261" y="2932469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1" name="Прямоугольник 90"/>
              <p:cNvSpPr/>
              <p:nvPr/>
            </p:nvSpPr>
            <p:spPr>
              <a:xfrm>
                <a:off x="5892800" y="2932468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2" name="Прямоугольник 91"/>
              <p:cNvSpPr/>
              <p:nvPr/>
            </p:nvSpPr>
            <p:spPr>
              <a:xfrm>
                <a:off x="6052766" y="2932467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3" name="Прямоугольник 92"/>
              <p:cNvSpPr/>
              <p:nvPr/>
            </p:nvSpPr>
            <p:spPr>
              <a:xfrm>
                <a:off x="5731123" y="3086652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5" name="Прямоугольник 94"/>
              <p:cNvSpPr/>
              <p:nvPr/>
            </p:nvSpPr>
            <p:spPr>
              <a:xfrm>
                <a:off x="5892662" y="3086651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6" name="Прямоугольник 95"/>
              <p:cNvSpPr/>
              <p:nvPr/>
            </p:nvSpPr>
            <p:spPr>
              <a:xfrm>
                <a:off x="6052628" y="3086650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7" name="Прямоугольник 96"/>
              <p:cNvSpPr/>
              <p:nvPr/>
            </p:nvSpPr>
            <p:spPr>
              <a:xfrm>
                <a:off x="5730413" y="3244532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9" name="Прямоугольник 98"/>
              <p:cNvSpPr/>
              <p:nvPr/>
            </p:nvSpPr>
            <p:spPr>
              <a:xfrm>
                <a:off x="5891952" y="3244531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0" name="Прямоугольник 99"/>
              <p:cNvSpPr/>
              <p:nvPr/>
            </p:nvSpPr>
            <p:spPr>
              <a:xfrm>
                <a:off x="6051918" y="3244530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85" name="Прямоугольник с одним вырезанным углом 84"/>
            <p:cNvSpPr/>
            <p:nvPr/>
          </p:nvSpPr>
          <p:spPr>
            <a:xfrm>
              <a:off x="4910988" y="3110359"/>
              <a:ext cx="736572" cy="965200"/>
            </a:xfrm>
            <a:prstGeom prst="snip1Rect">
              <a:avLst>
                <a:gd name="adj" fmla="val 34307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824033" y="3495549"/>
              <a:ext cx="907772" cy="4001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Montserrat ExtraBold" pitchFamily="2" charset="-52"/>
                </a:rPr>
                <a:t>XLSX</a:t>
              </a:r>
              <a:endParaRPr lang="ru-RU" sz="2000" dirty="0">
                <a:solidFill>
                  <a:schemeClr val="bg1"/>
                </a:solidFill>
                <a:latin typeface="Montserrat ExtraBold" pitchFamily="2" charset="-52"/>
              </a:endParaRPr>
            </a:p>
          </p:txBody>
        </p:sp>
      </p:grpSp>
      <p:grpSp>
        <p:nvGrpSpPr>
          <p:cNvPr id="103" name="Группа 102"/>
          <p:cNvGrpSpPr/>
          <p:nvPr/>
        </p:nvGrpSpPr>
        <p:grpSpPr>
          <a:xfrm>
            <a:off x="6636935" y="1805012"/>
            <a:ext cx="907772" cy="965200"/>
            <a:chOff x="4824033" y="3110359"/>
            <a:chExt cx="907772" cy="965200"/>
          </a:xfrm>
        </p:grpSpPr>
        <p:grpSp>
          <p:nvGrpSpPr>
            <p:cNvPr id="104" name="Группа 103"/>
            <p:cNvGrpSpPr/>
            <p:nvPr/>
          </p:nvGrpSpPr>
          <p:grpSpPr>
            <a:xfrm>
              <a:off x="5041350" y="3355257"/>
              <a:ext cx="457108" cy="595950"/>
              <a:chOff x="5730413" y="2774657"/>
              <a:chExt cx="483892" cy="630870"/>
            </a:xfrm>
          </p:grpSpPr>
          <p:sp>
            <p:nvSpPr>
              <p:cNvPr id="107" name="Прямоугольник 106"/>
              <p:cNvSpPr/>
              <p:nvPr/>
            </p:nvSpPr>
            <p:spPr>
              <a:xfrm>
                <a:off x="5731805" y="2774659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8" name="Прямоугольник 107"/>
              <p:cNvSpPr/>
              <p:nvPr/>
            </p:nvSpPr>
            <p:spPr>
              <a:xfrm>
                <a:off x="5893344" y="2774658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9" name="Прямоугольник 108"/>
              <p:cNvSpPr/>
              <p:nvPr/>
            </p:nvSpPr>
            <p:spPr>
              <a:xfrm>
                <a:off x="6053310" y="2774657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2" name="Прямоугольник 111"/>
              <p:cNvSpPr/>
              <p:nvPr/>
            </p:nvSpPr>
            <p:spPr>
              <a:xfrm>
                <a:off x="5731261" y="2932469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4" name="Прямоугольник 113"/>
              <p:cNvSpPr/>
              <p:nvPr/>
            </p:nvSpPr>
            <p:spPr>
              <a:xfrm>
                <a:off x="5892800" y="2932468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5" name="Прямоугольник 114"/>
              <p:cNvSpPr/>
              <p:nvPr/>
            </p:nvSpPr>
            <p:spPr>
              <a:xfrm>
                <a:off x="6052766" y="2932467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6" name="Прямоугольник 115"/>
              <p:cNvSpPr/>
              <p:nvPr/>
            </p:nvSpPr>
            <p:spPr>
              <a:xfrm>
                <a:off x="5731123" y="3086652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7" name="Прямоугольник 116"/>
              <p:cNvSpPr/>
              <p:nvPr/>
            </p:nvSpPr>
            <p:spPr>
              <a:xfrm>
                <a:off x="5892662" y="3086651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8" name="Прямоугольник 117"/>
              <p:cNvSpPr/>
              <p:nvPr/>
            </p:nvSpPr>
            <p:spPr>
              <a:xfrm>
                <a:off x="6052628" y="3086650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9" name="Прямоугольник 118"/>
              <p:cNvSpPr/>
              <p:nvPr/>
            </p:nvSpPr>
            <p:spPr>
              <a:xfrm>
                <a:off x="5730413" y="3244532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0" name="Прямоугольник 119"/>
              <p:cNvSpPr/>
              <p:nvPr/>
            </p:nvSpPr>
            <p:spPr>
              <a:xfrm>
                <a:off x="5891952" y="3244531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1" name="Прямоугольник 120"/>
              <p:cNvSpPr/>
              <p:nvPr/>
            </p:nvSpPr>
            <p:spPr>
              <a:xfrm>
                <a:off x="6051918" y="3244530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05" name="Прямоугольник с одним вырезанным углом 104"/>
            <p:cNvSpPr/>
            <p:nvPr/>
          </p:nvSpPr>
          <p:spPr>
            <a:xfrm>
              <a:off x="4910988" y="3110359"/>
              <a:ext cx="736572" cy="965200"/>
            </a:xfrm>
            <a:prstGeom prst="snip1Rect">
              <a:avLst>
                <a:gd name="adj" fmla="val 34307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4824033" y="3495549"/>
              <a:ext cx="907772" cy="4001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Montserrat ExtraBold" pitchFamily="2" charset="-52"/>
                </a:rPr>
                <a:t>DBF</a:t>
              </a:r>
              <a:endParaRPr lang="ru-RU" sz="2000" dirty="0">
                <a:solidFill>
                  <a:schemeClr val="bg1"/>
                </a:solidFill>
                <a:latin typeface="Montserrat ExtraBold" pitchFamily="2" charset="-52"/>
              </a:endParaRPr>
            </a:p>
          </p:txBody>
        </p:sp>
      </p:grpSp>
      <p:grpSp>
        <p:nvGrpSpPr>
          <p:cNvPr id="122" name="Группа 121"/>
          <p:cNvGrpSpPr/>
          <p:nvPr/>
        </p:nvGrpSpPr>
        <p:grpSpPr>
          <a:xfrm>
            <a:off x="4552480" y="3006099"/>
            <a:ext cx="907772" cy="965200"/>
            <a:chOff x="4824033" y="3110359"/>
            <a:chExt cx="907772" cy="965200"/>
          </a:xfrm>
        </p:grpSpPr>
        <p:grpSp>
          <p:nvGrpSpPr>
            <p:cNvPr id="123" name="Группа 122"/>
            <p:cNvGrpSpPr/>
            <p:nvPr/>
          </p:nvGrpSpPr>
          <p:grpSpPr>
            <a:xfrm>
              <a:off x="5041350" y="3355257"/>
              <a:ext cx="457108" cy="595950"/>
              <a:chOff x="5730413" y="2774657"/>
              <a:chExt cx="483892" cy="630870"/>
            </a:xfrm>
          </p:grpSpPr>
          <p:sp>
            <p:nvSpPr>
              <p:cNvPr id="127" name="Прямоугольник 126"/>
              <p:cNvSpPr/>
              <p:nvPr/>
            </p:nvSpPr>
            <p:spPr>
              <a:xfrm>
                <a:off x="5731805" y="2774659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8" name="Прямоугольник 127"/>
              <p:cNvSpPr/>
              <p:nvPr/>
            </p:nvSpPr>
            <p:spPr>
              <a:xfrm>
                <a:off x="5893344" y="2774658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9" name="Прямоугольник 128"/>
              <p:cNvSpPr/>
              <p:nvPr/>
            </p:nvSpPr>
            <p:spPr>
              <a:xfrm>
                <a:off x="6053310" y="2774657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0" name="Прямоугольник 129"/>
              <p:cNvSpPr/>
              <p:nvPr/>
            </p:nvSpPr>
            <p:spPr>
              <a:xfrm>
                <a:off x="5731261" y="2932469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1" name="Прямоугольник 130"/>
              <p:cNvSpPr/>
              <p:nvPr/>
            </p:nvSpPr>
            <p:spPr>
              <a:xfrm>
                <a:off x="5892800" y="2932468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2" name="Прямоугольник 131"/>
              <p:cNvSpPr/>
              <p:nvPr/>
            </p:nvSpPr>
            <p:spPr>
              <a:xfrm>
                <a:off x="6052766" y="2932467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3" name="Прямоугольник 132"/>
              <p:cNvSpPr/>
              <p:nvPr/>
            </p:nvSpPr>
            <p:spPr>
              <a:xfrm>
                <a:off x="5731123" y="3086652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4" name="Прямоугольник 133"/>
              <p:cNvSpPr/>
              <p:nvPr/>
            </p:nvSpPr>
            <p:spPr>
              <a:xfrm>
                <a:off x="5892662" y="3086651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5" name="Прямоугольник 134"/>
              <p:cNvSpPr/>
              <p:nvPr/>
            </p:nvSpPr>
            <p:spPr>
              <a:xfrm>
                <a:off x="6052628" y="3086650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9" name="Прямоугольник 138"/>
              <p:cNvSpPr/>
              <p:nvPr/>
            </p:nvSpPr>
            <p:spPr>
              <a:xfrm>
                <a:off x="5730413" y="3244532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0" name="Прямоугольник 139"/>
              <p:cNvSpPr/>
              <p:nvPr/>
            </p:nvSpPr>
            <p:spPr>
              <a:xfrm>
                <a:off x="5891952" y="3244531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1" name="Прямоугольник 140"/>
              <p:cNvSpPr/>
              <p:nvPr/>
            </p:nvSpPr>
            <p:spPr>
              <a:xfrm>
                <a:off x="6051918" y="3244530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25" name="Прямоугольник с одним вырезанным углом 124"/>
            <p:cNvSpPr/>
            <p:nvPr/>
          </p:nvSpPr>
          <p:spPr>
            <a:xfrm>
              <a:off x="4910988" y="3110359"/>
              <a:ext cx="736572" cy="965200"/>
            </a:xfrm>
            <a:prstGeom prst="snip1Rect">
              <a:avLst>
                <a:gd name="adj" fmla="val 34307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4824033" y="3495549"/>
              <a:ext cx="907772" cy="4001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Montserrat ExtraBold" pitchFamily="2" charset="-52"/>
                </a:rPr>
                <a:t>SQL</a:t>
              </a:r>
              <a:endParaRPr lang="ru-RU" sz="2000" dirty="0">
                <a:solidFill>
                  <a:schemeClr val="bg1"/>
                </a:solidFill>
                <a:latin typeface="Montserrat ExtraBold" pitchFamily="2" charset="-52"/>
              </a:endParaRPr>
            </a:p>
          </p:txBody>
        </p:sp>
      </p:grpSp>
      <p:grpSp>
        <p:nvGrpSpPr>
          <p:cNvPr id="142" name="Группа 141"/>
          <p:cNvGrpSpPr/>
          <p:nvPr/>
        </p:nvGrpSpPr>
        <p:grpSpPr>
          <a:xfrm>
            <a:off x="5609628" y="3013095"/>
            <a:ext cx="907772" cy="965200"/>
            <a:chOff x="4824033" y="3110359"/>
            <a:chExt cx="907772" cy="965200"/>
          </a:xfrm>
        </p:grpSpPr>
        <p:grpSp>
          <p:nvGrpSpPr>
            <p:cNvPr id="143" name="Группа 142"/>
            <p:cNvGrpSpPr/>
            <p:nvPr/>
          </p:nvGrpSpPr>
          <p:grpSpPr>
            <a:xfrm>
              <a:off x="5041350" y="3355257"/>
              <a:ext cx="457108" cy="595950"/>
              <a:chOff x="5730413" y="2774657"/>
              <a:chExt cx="483892" cy="630870"/>
            </a:xfrm>
          </p:grpSpPr>
          <p:sp>
            <p:nvSpPr>
              <p:cNvPr id="146" name="Прямоугольник 145"/>
              <p:cNvSpPr/>
              <p:nvPr/>
            </p:nvSpPr>
            <p:spPr>
              <a:xfrm>
                <a:off x="5731805" y="2774659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8" name="Прямоугольник 147"/>
              <p:cNvSpPr/>
              <p:nvPr/>
            </p:nvSpPr>
            <p:spPr>
              <a:xfrm>
                <a:off x="5893344" y="2774658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9" name="Прямоугольник 148"/>
              <p:cNvSpPr/>
              <p:nvPr/>
            </p:nvSpPr>
            <p:spPr>
              <a:xfrm>
                <a:off x="6053310" y="2774657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1" name="Прямоугольник 150"/>
              <p:cNvSpPr/>
              <p:nvPr/>
            </p:nvSpPr>
            <p:spPr>
              <a:xfrm>
                <a:off x="5731261" y="2932469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3" name="Прямоугольник 152"/>
              <p:cNvSpPr/>
              <p:nvPr/>
            </p:nvSpPr>
            <p:spPr>
              <a:xfrm>
                <a:off x="5892800" y="2932468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8" name="Прямоугольник 157"/>
              <p:cNvSpPr/>
              <p:nvPr/>
            </p:nvSpPr>
            <p:spPr>
              <a:xfrm>
                <a:off x="6052766" y="2932467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9" name="Прямоугольник 158"/>
              <p:cNvSpPr/>
              <p:nvPr/>
            </p:nvSpPr>
            <p:spPr>
              <a:xfrm>
                <a:off x="5731123" y="3086652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0" name="Прямоугольник 159"/>
              <p:cNvSpPr/>
              <p:nvPr/>
            </p:nvSpPr>
            <p:spPr>
              <a:xfrm>
                <a:off x="5892662" y="3086651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1" name="Прямоугольник 160"/>
              <p:cNvSpPr/>
              <p:nvPr/>
            </p:nvSpPr>
            <p:spPr>
              <a:xfrm>
                <a:off x="6052628" y="3086650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2" name="Прямоугольник 161"/>
              <p:cNvSpPr/>
              <p:nvPr/>
            </p:nvSpPr>
            <p:spPr>
              <a:xfrm>
                <a:off x="5730413" y="3244532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3" name="Прямоугольник 162"/>
              <p:cNvSpPr/>
              <p:nvPr/>
            </p:nvSpPr>
            <p:spPr>
              <a:xfrm>
                <a:off x="5891952" y="3244531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5" name="Прямоугольник 164"/>
              <p:cNvSpPr/>
              <p:nvPr/>
            </p:nvSpPr>
            <p:spPr>
              <a:xfrm>
                <a:off x="6051918" y="3244530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44" name="Прямоугольник с одним вырезанным углом 143"/>
            <p:cNvSpPr/>
            <p:nvPr/>
          </p:nvSpPr>
          <p:spPr>
            <a:xfrm>
              <a:off x="4910988" y="3110359"/>
              <a:ext cx="736572" cy="965200"/>
            </a:xfrm>
            <a:prstGeom prst="snip1Rect">
              <a:avLst>
                <a:gd name="adj" fmla="val 34307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4824033" y="3495549"/>
              <a:ext cx="907772" cy="4001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Montserrat ExtraBold" pitchFamily="2" charset="-52"/>
                </a:rPr>
                <a:t>TXT</a:t>
              </a:r>
              <a:endParaRPr lang="ru-RU" sz="2000" dirty="0">
                <a:solidFill>
                  <a:schemeClr val="bg1"/>
                </a:solidFill>
                <a:latin typeface="Montserrat ExtraBold" pitchFamily="2" charset="-52"/>
              </a:endParaRPr>
            </a:p>
          </p:txBody>
        </p:sp>
      </p:grpSp>
      <p:grpSp>
        <p:nvGrpSpPr>
          <p:cNvPr id="166" name="Группа 165"/>
          <p:cNvGrpSpPr/>
          <p:nvPr/>
        </p:nvGrpSpPr>
        <p:grpSpPr>
          <a:xfrm>
            <a:off x="6647762" y="3023037"/>
            <a:ext cx="907772" cy="965200"/>
            <a:chOff x="4824033" y="3110359"/>
            <a:chExt cx="907772" cy="965200"/>
          </a:xfrm>
        </p:grpSpPr>
        <p:grpSp>
          <p:nvGrpSpPr>
            <p:cNvPr id="167" name="Группа 166"/>
            <p:cNvGrpSpPr/>
            <p:nvPr/>
          </p:nvGrpSpPr>
          <p:grpSpPr>
            <a:xfrm>
              <a:off x="5041350" y="3355257"/>
              <a:ext cx="457108" cy="595950"/>
              <a:chOff x="5730413" y="2774657"/>
              <a:chExt cx="483892" cy="630870"/>
            </a:xfrm>
          </p:grpSpPr>
          <p:sp>
            <p:nvSpPr>
              <p:cNvPr id="170" name="Прямоугольник 169"/>
              <p:cNvSpPr/>
              <p:nvPr/>
            </p:nvSpPr>
            <p:spPr>
              <a:xfrm>
                <a:off x="5731805" y="2774659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0" name="Прямоугольник 179"/>
              <p:cNvSpPr/>
              <p:nvPr/>
            </p:nvSpPr>
            <p:spPr>
              <a:xfrm>
                <a:off x="5893344" y="2774658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1" name="Прямоугольник 180"/>
              <p:cNvSpPr/>
              <p:nvPr/>
            </p:nvSpPr>
            <p:spPr>
              <a:xfrm>
                <a:off x="6053310" y="2774657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2" name="Прямоугольник 181"/>
              <p:cNvSpPr/>
              <p:nvPr/>
            </p:nvSpPr>
            <p:spPr>
              <a:xfrm>
                <a:off x="5731261" y="2932469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5" name="Прямоугольник 184"/>
              <p:cNvSpPr/>
              <p:nvPr/>
            </p:nvSpPr>
            <p:spPr>
              <a:xfrm>
                <a:off x="5892800" y="2932468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7" name="Прямоугольник 186"/>
              <p:cNvSpPr/>
              <p:nvPr/>
            </p:nvSpPr>
            <p:spPr>
              <a:xfrm>
                <a:off x="6052766" y="2932467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9" name="Прямоугольник 188"/>
              <p:cNvSpPr/>
              <p:nvPr/>
            </p:nvSpPr>
            <p:spPr>
              <a:xfrm>
                <a:off x="5731123" y="3086652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91" name="Прямоугольник 190"/>
              <p:cNvSpPr/>
              <p:nvPr/>
            </p:nvSpPr>
            <p:spPr>
              <a:xfrm>
                <a:off x="5892662" y="3086651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94" name="Прямоугольник 193"/>
              <p:cNvSpPr/>
              <p:nvPr/>
            </p:nvSpPr>
            <p:spPr>
              <a:xfrm>
                <a:off x="6052628" y="3086650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95" name="Прямоугольник 194"/>
              <p:cNvSpPr/>
              <p:nvPr/>
            </p:nvSpPr>
            <p:spPr>
              <a:xfrm>
                <a:off x="5730413" y="3244532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96" name="Прямоугольник 195"/>
              <p:cNvSpPr/>
              <p:nvPr/>
            </p:nvSpPr>
            <p:spPr>
              <a:xfrm>
                <a:off x="5891952" y="3244531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06" name="Прямоугольник 205"/>
              <p:cNvSpPr/>
              <p:nvPr/>
            </p:nvSpPr>
            <p:spPr>
              <a:xfrm>
                <a:off x="6051918" y="3244530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68" name="Прямоугольник с одним вырезанным углом 167"/>
            <p:cNvSpPr/>
            <p:nvPr/>
          </p:nvSpPr>
          <p:spPr>
            <a:xfrm>
              <a:off x="4910988" y="3110359"/>
              <a:ext cx="736572" cy="965200"/>
            </a:xfrm>
            <a:prstGeom prst="snip1Rect">
              <a:avLst>
                <a:gd name="adj" fmla="val 34307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4824033" y="3495549"/>
              <a:ext cx="907772" cy="4001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Montserrat ExtraBold" pitchFamily="2" charset="-52"/>
                </a:rPr>
                <a:t>XML</a:t>
              </a:r>
              <a:endParaRPr lang="ru-RU" sz="2000" dirty="0">
                <a:solidFill>
                  <a:schemeClr val="bg1"/>
                </a:solidFill>
                <a:latin typeface="Montserrat ExtraBold" pitchFamily="2" charset="-52"/>
              </a:endParaRPr>
            </a:p>
          </p:txBody>
        </p:sp>
      </p:grpSp>
      <p:pic>
        <p:nvPicPr>
          <p:cNvPr id="15" name="Рисунок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505" y="3130299"/>
            <a:ext cx="3528373" cy="327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6624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5915</TotalTime>
  <Words>2955</Words>
  <Application>Microsoft Office PowerPoint</Application>
  <PresentationFormat>Широкоэкранный</PresentationFormat>
  <Paragraphs>486</Paragraphs>
  <Slides>23</Slides>
  <Notes>22</Notes>
  <HiddenSlides>3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2" baseType="lpstr">
      <vt:lpstr>Arial</vt:lpstr>
      <vt:lpstr>Calibri</vt:lpstr>
      <vt:lpstr>Calibri Light</vt:lpstr>
      <vt:lpstr>Montserrat</vt:lpstr>
      <vt:lpstr>Montserrat ExtraBold</vt:lpstr>
      <vt:lpstr>Roboto Black</vt:lpstr>
      <vt:lpstr>Roboto Light</vt:lpstr>
      <vt:lpstr>Suisse Int'l Medium</vt:lpstr>
      <vt:lpstr>Тема Office</vt:lpstr>
      <vt:lpstr>Расширение возможностей по анализу разработки и результатов моделирования с использованием WORKFLOW в дизайнере моделей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</vt:lpstr>
      <vt:lpstr>СПАСИБО ЗА ВНИМАНИЕ</vt:lpstr>
      <vt:lpstr>Презентация PowerPoint</vt:lpstr>
      <vt:lpstr>Расширение возможностей по анализу_ разработки и результатов__ моделирования с использованием___ WORKFLOW в дизайнере моделей____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РЕГИОНАЛЬНАЯ КОНФЕРЕНЦИЯ ТРУДОВЫХ КОЛЛЕКТИВОВ ГРУППЫ «ТАТНЕФТЬ»</dc:title>
  <dc:creator>Мария Степанова</dc:creator>
  <cp:lastModifiedBy>albert vafin</cp:lastModifiedBy>
  <cp:revision>235</cp:revision>
  <dcterms:created xsi:type="dcterms:W3CDTF">2023-04-24T06:50:16Z</dcterms:created>
  <dcterms:modified xsi:type="dcterms:W3CDTF">2024-04-24T17:14:32Z</dcterms:modified>
</cp:coreProperties>
</file>